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sldIdLst>
    <p:sldId id="322" r:id="rId5"/>
    <p:sldId id="298" r:id="rId6"/>
    <p:sldId id="326" r:id="rId7"/>
    <p:sldId id="329" r:id="rId8"/>
    <p:sldId id="333" r:id="rId9"/>
    <p:sldId id="299" r:id="rId10"/>
    <p:sldId id="327" r:id="rId11"/>
    <p:sldId id="328" r:id="rId12"/>
    <p:sldId id="349" r:id="rId13"/>
    <p:sldId id="350" r:id="rId14"/>
    <p:sldId id="352" r:id="rId15"/>
    <p:sldId id="354" r:id="rId16"/>
    <p:sldId id="335" r:id="rId17"/>
    <p:sldId id="334" r:id="rId18"/>
    <p:sldId id="336" r:id="rId19"/>
    <p:sldId id="337" r:id="rId20"/>
    <p:sldId id="339" r:id="rId21"/>
    <p:sldId id="340" r:id="rId22"/>
    <p:sldId id="355" r:id="rId23"/>
    <p:sldId id="346" r:id="rId24"/>
    <p:sldId id="347" r:id="rId25"/>
    <p:sldId id="342" r:id="rId26"/>
    <p:sldId id="358" r:id="rId27"/>
    <p:sldId id="357" r:id="rId28"/>
    <p:sldId id="363" r:id="rId29"/>
    <p:sldId id="361" r:id="rId30"/>
    <p:sldId id="362" r:id="rId31"/>
    <p:sldId id="353" r:id="rId32"/>
    <p:sldId id="359" r:id="rId33"/>
    <p:sldId id="332" r:id="rId34"/>
    <p:sldId id="323" r:id="rId3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0FF00"/>
    <a:srgbClr val="404040"/>
    <a:srgbClr val="C6C6C6"/>
    <a:srgbClr val="7C7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59274F-C139-4A0A-AC6F-12DAE1BCBB7B}" v="302" dt="2021-10-05T06:09:23.436"/>
    <p1510:client id="{8764744D-1BB6-4C93-A8EB-E05EB47BA609}" v="570" dt="2021-10-05T06:34:23.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5394" autoAdjust="0"/>
  </p:normalViewPr>
  <p:slideViewPr>
    <p:cSldViewPr snapToGrid="0">
      <p:cViewPr varScale="1">
        <p:scale>
          <a:sx n="82" d="100"/>
          <a:sy n="82" d="100"/>
        </p:scale>
        <p:origin x="73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 Kumar" userId="S::venkatkumaryenumula.191cs263@nitk.edu.in::04d59f48-5084-495d-86ed-7b56e7cbe123" providerId="AD" clId="Web-{8764744D-1BB6-4C93-A8EB-E05EB47BA609}"/>
    <pc:docChg chg="addSld modSld sldOrd">
      <pc:chgData name="Venkat Kumar" userId="S::venkatkumaryenumula.191cs263@nitk.edu.in::04d59f48-5084-495d-86ed-7b56e7cbe123" providerId="AD" clId="Web-{8764744D-1BB6-4C93-A8EB-E05EB47BA609}" dt="2021-10-05T06:34:23.109" v="301" actId="20577"/>
      <pc:docMkLst>
        <pc:docMk/>
      </pc:docMkLst>
      <pc:sldChg chg="modSp">
        <pc:chgData name="Venkat Kumar" userId="S::venkatkumaryenumula.191cs263@nitk.edu.in::04d59f48-5084-495d-86ed-7b56e7cbe123" providerId="AD" clId="Web-{8764744D-1BB6-4C93-A8EB-E05EB47BA609}" dt="2021-10-05T06:34:23.109" v="301" actId="20577"/>
        <pc:sldMkLst>
          <pc:docMk/>
          <pc:sldMk cId="497625653" sldId="299"/>
        </pc:sldMkLst>
        <pc:spChg chg="mod">
          <ac:chgData name="Venkat Kumar" userId="S::venkatkumaryenumula.191cs263@nitk.edu.in::04d59f48-5084-495d-86ed-7b56e7cbe123" providerId="AD" clId="Web-{8764744D-1BB6-4C93-A8EB-E05EB47BA609}" dt="2021-10-05T06:34:08.719" v="299"/>
          <ac:spMkLst>
            <pc:docMk/>
            <pc:sldMk cId="497625653" sldId="299"/>
            <ac:spMk id="4" creationId="{4E92B46D-B4E5-4BC6-B3C0-9B0E1CCDD552}"/>
          </ac:spMkLst>
        </pc:spChg>
        <pc:spChg chg="mod">
          <ac:chgData name="Venkat Kumar" userId="S::venkatkumaryenumula.191cs263@nitk.edu.in::04d59f48-5084-495d-86ed-7b56e7cbe123" providerId="AD" clId="Web-{8764744D-1BB6-4C93-A8EB-E05EB47BA609}" dt="2021-10-05T06:34:23.109" v="301" actId="20577"/>
          <ac:spMkLst>
            <pc:docMk/>
            <pc:sldMk cId="497625653" sldId="299"/>
            <ac:spMk id="12" creationId="{2BD4C7D4-5227-4F2E-8394-9F17F787D329}"/>
          </ac:spMkLst>
        </pc:spChg>
      </pc:sldChg>
      <pc:sldChg chg="ord">
        <pc:chgData name="Venkat Kumar" userId="S::venkatkumaryenumula.191cs263@nitk.edu.in::04d59f48-5084-495d-86ed-7b56e7cbe123" providerId="AD" clId="Web-{8764744D-1BB6-4C93-A8EB-E05EB47BA609}" dt="2021-10-05T06:23:21.574" v="2"/>
        <pc:sldMkLst>
          <pc:docMk/>
          <pc:sldMk cId="931379724" sldId="303"/>
        </pc:sldMkLst>
      </pc:sldChg>
      <pc:sldChg chg="ord">
        <pc:chgData name="Venkat Kumar" userId="S::venkatkumaryenumula.191cs263@nitk.edu.in::04d59f48-5084-495d-86ed-7b56e7cbe123" providerId="AD" clId="Web-{8764744D-1BB6-4C93-A8EB-E05EB47BA609}" dt="2021-10-05T06:23:25.824" v="3"/>
        <pc:sldMkLst>
          <pc:docMk/>
          <pc:sldMk cId="2916645636" sldId="306"/>
        </pc:sldMkLst>
      </pc:sldChg>
      <pc:sldChg chg="modSp">
        <pc:chgData name="Venkat Kumar" userId="S::venkatkumaryenumula.191cs263@nitk.edu.in::04d59f48-5084-495d-86ed-7b56e7cbe123" providerId="AD" clId="Web-{8764744D-1BB6-4C93-A8EB-E05EB47BA609}" dt="2021-10-05T06:27:47.060" v="7" actId="1076"/>
        <pc:sldMkLst>
          <pc:docMk/>
          <pc:sldMk cId="2368334380" sldId="310"/>
        </pc:sldMkLst>
        <pc:spChg chg="mod">
          <ac:chgData name="Venkat Kumar" userId="S::venkatkumaryenumula.191cs263@nitk.edu.in::04d59f48-5084-495d-86ed-7b56e7cbe123" providerId="AD" clId="Web-{8764744D-1BB6-4C93-A8EB-E05EB47BA609}" dt="2021-10-05T06:27:47.060" v="7" actId="1076"/>
          <ac:spMkLst>
            <pc:docMk/>
            <pc:sldMk cId="2368334380" sldId="310"/>
            <ac:spMk id="4" creationId="{4E92B46D-B4E5-4BC6-B3C0-9B0E1CCDD552}"/>
          </ac:spMkLst>
        </pc:spChg>
      </pc:sldChg>
      <pc:sldChg chg="ord">
        <pc:chgData name="Venkat Kumar" userId="S::venkatkumaryenumula.191cs263@nitk.edu.in::04d59f48-5084-495d-86ed-7b56e7cbe123" providerId="AD" clId="Web-{8764744D-1BB6-4C93-A8EB-E05EB47BA609}" dt="2021-10-05T06:24:43.637" v="6"/>
        <pc:sldMkLst>
          <pc:docMk/>
          <pc:sldMk cId="112144911" sldId="312"/>
        </pc:sldMkLst>
      </pc:sldChg>
      <pc:sldChg chg="ord">
        <pc:chgData name="Venkat Kumar" userId="S::venkatkumaryenumula.191cs263@nitk.edu.in::04d59f48-5084-495d-86ed-7b56e7cbe123" providerId="AD" clId="Web-{8764744D-1BB6-4C93-A8EB-E05EB47BA609}" dt="2021-10-05T06:23:31.214" v="4"/>
        <pc:sldMkLst>
          <pc:docMk/>
          <pc:sldMk cId="56199728" sldId="314"/>
        </pc:sldMkLst>
      </pc:sldChg>
      <pc:sldChg chg="modSp add ord replId">
        <pc:chgData name="Venkat Kumar" userId="S::venkatkumaryenumula.191cs263@nitk.edu.in::04d59f48-5084-495d-86ed-7b56e7cbe123" providerId="AD" clId="Web-{8764744D-1BB6-4C93-A8EB-E05EB47BA609}" dt="2021-10-05T06:33:36.843" v="273" actId="20577"/>
        <pc:sldMkLst>
          <pc:docMk/>
          <pc:sldMk cId="1308091724" sldId="321"/>
        </pc:sldMkLst>
        <pc:spChg chg="mod">
          <ac:chgData name="Venkat Kumar" userId="S::venkatkumaryenumula.191cs263@nitk.edu.in::04d59f48-5084-495d-86ed-7b56e7cbe123" providerId="AD" clId="Web-{8764744D-1BB6-4C93-A8EB-E05EB47BA609}" dt="2021-10-05T06:28:57.717" v="12" actId="20577"/>
          <ac:spMkLst>
            <pc:docMk/>
            <pc:sldMk cId="1308091724" sldId="321"/>
            <ac:spMk id="2" creationId="{35DA4ED1-27E4-4D94-AE31-30F2BAE7ABA5}"/>
          </ac:spMkLst>
        </pc:spChg>
        <pc:spChg chg="mod">
          <ac:chgData name="Venkat Kumar" userId="S::venkatkumaryenumula.191cs263@nitk.edu.in::04d59f48-5084-495d-86ed-7b56e7cbe123" providerId="AD" clId="Web-{8764744D-1BB6-4C93-A8EB-E05EB47BA609}" dt="2021-10-05T06:33:36.843" v="273" actId="20577"/>
          <ac:spMkLst>
            <pc:docMk/>
            <pc:sldMk cId="1308091724" sldId="321"/>
            <ac:spMk id="9" creationId="{FF92740F-E95F-40E4-BC9F-5EE044BD4B28}"/>
          </ac:spMkLst>
        </pc:spChg>
      </pc:sldChg>
    </pc:docChg>
  </pc:docChgLst>
  <pc:docChgLst>
    <pc:chgData name="Venkat Kumar" userId="S::venkatkumaryenumula.191cs263@nitk.edu.in::04d59f48-5084-495d-86ed-7b56e7cbe123" providerId="AD" clId="Web-{6959274F-C139-4A0A-AC6F-12DAE1BCBB7B}"/>
    <pc:docChg chg="addSld delSld modSld">
      <pc:chgData name="Venkat Kumar" userId="S::venkatkumaryenumula.191cs263@nitk.edu.in::04d59f48-5084-495d-86ed-7b56e7cbe123" providerId="AD" clId="Web-{6959274F-C139-4A0A-AC6F-12DAE1BCBB7B}" dt="2021-10-05T06:09:23.420" v="171" actId="20577"/>
      <pc:docMkLst>
        <pc:docMk/>
      </pc:docMkLst>
      <pc:sldChg chg="modSp">
        <pc:chgData name="Venkat Kumar" userId="S::venkatkumaryenumula.191cs263@nitk.edu.in::04d59f48-5084-495d-86ed-7b56e7cbe123" providerId="AD" clId="Web-{6959274F-C139-4A0A-AC6F-12DAE1BCBB7B}" dt="2021-10-05T06:05:07.887" v="51" actId="20577"/>
        <pc:sldMkLst>
          <pc:docMk/>
          <pc:sldMk cId="4056456175" sldId="304"/>
        </pc:sldMkLst>
        <pc:spChg chg="mod">
          <ac:chgData name="Venkat Kumar" userId="S::venkatkumaryenumula.191cs263@nitk.edu.in::04d59f48-5084-495d-86ed-7b56e7cbe123" providerId="AD" clId="Web-{6959274F-C139-4A0A-AC6F-12DAE1BCBB7B}" dt="2021-10-05T06:05:07.887" v="51" actId="20577"/>
          <ac:spMkLst>
            <pc:docMk/>
            <pc:sldMk cId="4056456175" sldId="304"/>
            <ac:spMk id="9" creationId="{FF92740F-E95F-40E4-BC9F-5EE044BD4B28}"/>
          </ac:spMkLst>
        </pc:spChg>
      </pc:sldChg>
      <pc:sldChg chg="modSp">
        <pc:chgData name="Venkat Kumar" userId="S::venkatkumaryenumula.191cs263@nitk.edu.in::04d59f48-5084-495d-86ed-7b56e7cbe123" providerId="AD" clId="Web-{6959274F-C139-4A0A-AC6F-12DAE1BCBB7B}" dt="2021-10-05T06:06:46.550" v="112" actId="20577"/>
        <pc:sldMkLst>
          <pc:docMk/>
          <pc:sldMk cId="1088231422" sldId="305"/>
        </pc:sldMkLst>
        <pc:spChg chg="mod">
          <ac:chgData name="Venkat Kumar" userId="S::venkatkumaryenumula.191cs263@nitk.edu.in::04d59f48-5084-495d-86ed-7b56e7cbe123" providerId="AD" clId="Web-{6959274F-C139-4A0A-AC6F-12DAE1BCBB7B}" dt="2021-10-05T06:06:46.550" v="112" actId="20577"/>
          <ac:spMkLst>
            <pc:docMk/>
            <pc:sldMk cId="1088231422" sldId="305"/>
            <ac:spMk id="9" creationId="{FF92740F-E95F-40E4-BC9F-5EE044BD4B28}"/>
          </ac:spMkLst>
        </pc:spChg>
      </pc:sldChg>
      <pc:sldChg chg="addSp delSp modSp">
        <pc:chgData name="Venkat Kumar" userId="S::venkatkumaryenumula.191cs263@nitk.edu.in::04d59f48-5084-495d-86ed-7b56e7cbe123" providerId="AD" clId="Web-{6959274F-C139-4A0A-AC6F-12DAE1BCBB7B}" dt="2021-10-05T05:59:17.176" v="13" actId="14100"/>
        <pc:sldMkLst>
          <pc:docMk/>
          <pc:sldMk cId="2916645636" sldId="306"/>
        </pc:sldMkLst>
        <pc:picChg chg="add del mod">
          <ac:chgData name="Venkat Kumar" userId="S::venkatkumaryenumula.191cs263@nitk.edu.in::04d59f48-5084-495d-86ed-7b56e7cbe123" providerId="AD" clId="Web-{6959274F-C139-4A0A-AC6F-12DAE1BCBB7B}" dt="2021-10-05T05:56:51.479" v="2"/>
          <ac:picMkLst>
            <pc:docMk/>
            <pc:sldMk cId="2916645636" sldId="306"/>
            <ac:picMk id="3" creationId="{316FE09D-5874-4FD8-8E9E-FD1786D66E0C}"/>
          </ac:picMkLst>
        </pc:picChg>
        <pc:picChg chg="add mod">
          <ac:chgData name="Venkat Kumar" userId="S::venkatkumaryenumula.191cs263@nitk.edu.in::04d59f48-5084-495d-86ed-7b56e7cbe123" providerId="AD" clId="Web-{6959274F-C139-4A0A-AC6F-12DAE1BCBB7B}" dt="2021-10-05T05:59:17.176" v="13" actId="14100"/>
          <ac:picMkLst>
            <pc:docMk/>
            <pc:sldMk cId="2916645636" sldId="306"/>
            <ac:picMk id="8" creationId="{72DD3B13-6DC3-4804-8FDF-06FFEA801B85}"/>
          </ac:picMkLst>
        </pc:picChg>
      </pc:sldChg>
      <pc:sldChg chg="modSp">
        <pc:chgData name="Venkat Kumar" userId="S::venkatkumaryenumula.191cs263@nitk.edu.in::04d59f48-5084-495d-86ed-7b56e7cbe123" providerId="AD" clId="Web-{6959274F-C139-4A0A-AC6F-12DAE1BCBB7B}" dt="2021-10-05T06:07:35.491" v="114" actId="20577"/>
        <pc:sldMkLst>
          <pc:docMk/>
          <pc:sldMk cId="2368334380" sldId="310"/>
        </pc:sldMkLst>
        <pc:spChg chg="mod">
          <ac:chgData name="Venkat Kumar" userId="S::venkatkumaryenumula.191cs263@nitk.edu.in::04d59f48-5084-495d-86ed-7b56e7cbe123" providerId="AD" clId="Web-{6959274F-C139-4A0A-AC6F-12DAE1BCBB7B}" dt="2021-10-05T06:07:35.491" v="114" actId="20577"/>
          <ac:spMkLst>
            <pc:docMk/>
            <pc:sldMk cId="2368334380" sldId="310"/>
            <ac:spMk id="9" creationId="{FF92740F-E95F-40E4-BC9F-5EE044BD4B28}"/>
          </ac:spMkLst>
        </pc:spChg>
      </pc:sldChg>
      <pc:sldChg chg="modSp">
        <pc:chgData name="Venkat Kumar" userId="S::venkatkumaryenumula.191cs263@nitk.edu.in::04d59f48-5084-495d-86ed-7b56e7cbe123" providerId="AD" clId="Web-{6959274F-C139-4A0A-AC6F-12DAE1BCBB7B}" dt="2021-10-05T06:09:23.420" v="171" actId="20577"/>
        <pc:sldMkLst>
          <pc:docMk/>
          <pc:sldMk cId="112144911" sldId="312"/>
        </pc:sldMkLst>
        <pc:spChg chg="mod">
          <ac:chgData name="Venkat Kumar" userId="S::venkatkumaryenumula.191cs263@nitk.edu.in::04d59f48-5084-495d-86ed-7b56e7cbe123" providerId="AD" clId="Web-{6959274F-C139-4A0A-AC6F-12DAE1BCBB7B}" dt="2021-10-05T06:09:23.420" v="171" actId="20577"/>
          <ac:spMkLst>
            <pc:docMk/>
            <pc:sldMk cId="112144911" sldId="312"/>
            <ac:spMk id="9" creationId="{FF92740F-E95F-40E4-BC9F-5EE044BD4B28}"/>
          </ac:spMkLst>
        </pc:spChg>
      </pc:sldChg>
      <pc:sldChg chg="addSp modSp">
        <pc:chgData name="Venkat Kumar" userId="S::venkatkumaryenumula.191cs263@nitk.edu.in::04d59f48-5084-495d-86ed-7b56e7cbe123" providerId="AD" clId="Web-{6959274F-C139-4A0A-AC6F-12DAE1BCBB7B}" dt="2021-10-05T06:00:19.680" v="18" actId="14100"/>
        <pc:sldMkLst>
          <pc:docMk/>
          <pc:sldMk cId="56199728" sldId="314"/>
        </pc:sldMkLst>
        <pc:picChg chg="add mod">
          <ac:chgData name="Venkat Kumar" userId="S::venkatkumaryenumula.191cs263@nitk.edu.in::04d59f48-5084-495d-86ed-7b56e7cbe123" providerId="AD" clId="Web-{6959274F-C139-4A0A-AC6F-12DAE1BCBB7B}" dt="2021-10-05T06:00:19.680" v="18" actId="14100"/>
          <ac:picMkLst>
            <pc:docMk/>
            <pc:sldMk cId="56199728" sldId="314"/>
            <ac:picMk id="3" creationId="{10B57B1C-B56C-425A-A09F-74FD433FFC70}"/>
          </ac:picMkLst>
        </pc:picChg>
      </pc:sldChg>
      <pc:sldChg chg="new del">
        <pc:chgData name="Venkat Kumar" userId="S::venkatkumaryenumula.191cs263@nitk.edu.in::04d59f48-5084-495d-86ed-7b56e7cbe123" providerId="AD" clId="Web-{6959274F-C139-4A0A-AC6F-12DAE1BCBB7B}" dt="2021-10-05T06:02:35.799" v="20"/>
        <pc:sldMkLst>
          <pc:docMk/>
          <pc:sldMk cId="221608017" sldId="321"/>
        </pc:sldMkLst>
      </pc:sldChg>
      <pc:sldChg chg="modSp add del replId">
        <pc:chgData name="Venkat Kumar" userId="S::venkatkumaryenumula.191cs263@nitk.edu.in::04d59f48-5084-495d-86ed-7b56e7cbe123" providerId="AD" clId="Web-{6959274F-C139-4A0A-AC6F-12DAE1BCBB7B}" dt="2021-10-05T06:03:42.006" v="29"/>
        <pc:sldMkLst>
          <pc:docMk/>
          <pc:sldMk cId="2571138654" sldId="321"/>
        </pc:sldMkLst>
        <pc:spChg chg="mod">
          <ac:chgData name="Venkat Kumar" userId="S::venkatkumaryenumula.191cs263@nitk.edu.in::04d59f48-5084-495d-86ed-7b56e7cbe123" providerId="AD" clId="Web-{6959274F-C139-4A0A-AC6F-12DAE1BCBB7B}" dt="2021-10-05T06:03:14.130" v="28" actId="20577"/>
          <ac:spMkLst>
            <pc:docMk/>
            <pc:sldMk cId="2571138654" sldId="321"/>
            <ac:spMk id="2" creationId="{35DA4ED1-27E4-4D94-AE31-30F2BAE7AB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408A194-6730-4B6F-8B39-C1ACBB72B77D}" type="datetimeFigureOut">
              <a:rPr lang="en-US" smtClean="0"/>
              <a:t>11/25/2021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C71AF03F-9B63-4A9E-A7D6-E267E16B938D}" type="slidenum">
              <a:rPr lang="en-US" smtClean="0"/>
              <a:t>‹#›</a:t>
            </a:fld>
            <a:endParaRPr lang="en-US"/>
          </a:p>
        </p:txBody>
      </p:sp>
    </p:spTree>
    <p:extLst>
      <p:ext uri="{BB962C8B-B14F-4D97-AF65-F5344CB8AC3E}">
        <p14:creationId xmlns:p14="http://schemas.microsoft.com/office/powerpoint/2010/main" val="1666521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AF03F-9B63-4A9E-A7D6-E267E16B938D}" type="slidenum">
              <a:rPr lang="en-US" smtClean="0"/>
              <a:t>6</a:t>
            </a:fld>
            <a:endParaRPr lang="en-US"/>
          </a:p>
        </p:txBody>
      </p:sp>
    </p:spTree>
    <p:extLst>
      <p:ext uri="{BB962C8B-B14F-4D97-AF65-F5344CB8AC3E}">
        <p14:creationId xmlns:p14="http://schemas.microsoft.com/office/powerpoint/2010/main" val="35631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AF03F-9B63-4A9E-A7D6-E267E16B938D}" type="slidenum">
              <a:rPr lang="en-US" smtClean="0"/>
              <a:t>26</a:t>
            </a:fld>
            <a:endParaRPr lang="en-US"/>
          </a:p>
        </p:txBody>
      </p:sp>
    </p:spTree>
    <p:extLst>
      <p:ext uri="{BB962C8B-B14F-4D97-AF65-F5344CB8AC3E}">
        <p14:creationId xmlns:p14="http://schemas.microsoft.com/office/powerpoint/2010/main" val="14308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AF03F-9B63-4A9E-A7D6-E267E16B938D}" type="slidenum">
              <a:rPr lang="en-US" smtClean="0"/>
              <a:t>27</a:t>
            </a:fld>
            <a:endParaRPr lang="en-US"/>
          </a:p>
        </p:txBody>
      </p:sp>
    </p:spTree>
    <p:extLst>
      <p:ext uri="{BB962C8B-B14F-4D97-AF65-F5344CB8AC3E}">
        <p14:creationId xmlns:p14="http://schemas.microsoft.com/office/powerpoint/2010/main" val="95192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pPr/>
              <a:t>11/25/2021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pPr/>
              <a:t>11/25/2021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pPr/>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pPr/>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pPr/>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pPr/>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pPr/>
              <a:t>11/25/2021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pPr/>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pPr/>
              <a:t>11/25/2021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4122821" y="2229853"/>
            <a:ext cx="3866147" cy="2165684"/>
          </a:xfrm>
          <a:prstGeom prst="rect">
            <a:avLst/>
          </a:prstGeom>
        </p:spPr>
      </p:pic>
    </p:spTree>
    <p:extLst>
      <p:ext uri="{BB962C8B-B14F-4D97-AF65-F5344CB8AC3E}">
        <p14:creationId xmlns:p14="http://schemas.microsoft.com/office/powerpoint/2010/main" val="384313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8" name="TextBox 7">
            <a:extLst>
              <a:ext uri="{FF2B5EF4-FFF2-40B4-BE49-F238E27FC236}">
                <a16:creationId xmlns:a16="http://schemas.microsoft.com/office/drawing/2014/main" id="{2BD4C7D4-5227-4F2E-8394-9F17F787D329}"/>
              </a:ext>
            </a:extLst>
          </p:cNvPr>
          <p:cNvSpPr txBox="1"/>
          <p:nvPr/>
        </p:nvSpPr>
        <p:spPr>
          <a:xfrm>
            <a:off x="799754" y="1871173"/>
            <a:ext cx="10210368" cy="3323987"/>
          </a:xfrm>
          <a:prstGeom prst="rect">
            <a:avLst/>
          </a:prstGeom>
          <a:noFill/>
        </p:spPr>
        <p:txBody>
          <a:bodyPr wrap="square" lIns="91440" tIns="45720" rIns="91440" bIns="45720" rtlCol="0" anchor="t">
            <a:spAutoFit/>
          </a:bodyPr>
          <a:lstStyle/>
          <a:p>
            <a:pPr marL="36889" indent="0" algn="just">
              <a:buNone/>
            </a:pPr>
            <a:r>
              <a:rPr lang="en-US" sz="2100" dirty="0">
                <a:solidFill>
                  <a:schemeClr val="bg1"/>
                </a:solidFill>
              </a:rPr>
              <a:t>Feasibility Study determine whether it would be financially and technically feasible to develop the software.</a:t>
            </a:r>
          </a:p>
          <a:p>
            <a:pPr marL="36889" indent="0" algn="just">
              <a:buNone/>
            </a:pPr>
            <a:endParaRPr lang="en-US" sz="2100" dirty="0">
              <a:solidFill>
                <a:schemeClr val="bg1"/>
              </a:solidFill>
            </a:endParaRPr>
          </a:p>
          <a:p>
            <a:pPr marL="36889" indent="0" algn="just">
              <a:buNone/>
            </a:pPr>
            <a:r>
              <a:rPr lang="en-US" sz="2100" dirty="0">
                <a:solidFill>
                  <a:schemeClr val="bg1"/>
                </a:solidFill>
              </a:rPr>
              <a:t>Since it is a small scale social application provides simple services such as essaying, feed etc.</a:t>
            </a:r>
          </a:p>
          <a:p>
            <a:pPr marL="36889" indent="0" algn="just">
              <a:buNone/>
            </a:pPr>
            <a:endParaRPr lang="en-US" sz="2100" dirty="0">
              <a:solidFill>
                <a:schemeClr val="bg1"/>
              </a:solidFill>
            </a:endParaRPr>
          </a:p>
          <a:p>
            <a:pPr marL="36889" indent="0" algn="just">
              <a:buNone/>
            </a:pPr>
            <a:r>
              <a:rPr lang="en-US" sz="2100" dirty="0">
                <a:solidFill>
                  <a:schemeClr val="bg1"/>
                </a:solidFill>
              </a:rPr>
              <a:t>This application is cost effective for users as it consists of messaging as well as posting modules in the same application</a:t>
            </a:r>
          </a:p>
          <a:p>
            <a:pPr marL="36889" indent="0" algn="just">
              <a:buNone/>
            </a:pPr>
            <a:endParaRPr lang="en-US" sz="2100" dirty="0">
              <a:solidFill>
                <a:schemeClr val="bg1"/>
              </a:solidFill>
            </a:endParaRPr>
          </a:p>
          <a:p>
            <a:pPr marL="36889" indent="0" algn="just">
              <a:buNone/>
            </a:pPr>
            <a:r>
              <a:rPr lang="en-US" sz="2100" dirty="0">
                <a:solidFill>
                  <a:schemeClr val="bg1"/>
                </a:solidFill>
              </a:rPr>
              <a:t>Thus, build this application feels feasible to us with the resources that we have.</a:t>
            </a:r>
          </a:p>
        </p:txBody>
      </p:sp>
      <p:sp>
        <p:nvSpPr>
          <p:cNvPr id="7" name="TextBox 6">
            <a:extLst>
              <a:ext uri="{FF2B5EF4-FFF2-40B4-BE49-F238E27FC236}">
                <a16:creationId xmlns:a16="http://schemas.microsoft.com/office/drawing/2014/main" id="{35DA4ED1-27E4-4D94-AE31-30F2BAE7ABA5}"/>
              </a:ext>
            </a:extLst>
          </p:cNvPr>
          <p:cNvSpPr txBox="1"/>
          <p:nvPr/>
        </p:nvSpPr>
        <p:spPr>
          <a:xfrm>
            <a:off x="594802" y="648249"/>
            <a:ext cx="5884826" cy="630942"/>
          </a:xfrm>
          <a:prstGeom prst="rect">
            <a:avLst/>
          </a:prstGeom>
          <a:noFill/>
        </p:spPr>
        <p:txBody>
          <a:bodyPr wrap="square" rtlCol="0">
            <a:spAutoFit/>
          </a:bodyPr>
          <a:lstStyle/>
          <a:p>
            <a:r>
              <a:rPr lang="en-IN" sz="3500">
                <a:solidFill>
                  <a:srgbClr val="92D050"/>
                </a:solidFill>
                <a:latin typeface="Consolas" panose="020B0609020204030204" pitchFamily="49" charset="0"/>
              </a:rPr>
              <a:t>FEASIBILITY STUDY</a:t>
            </a:r>
            <a:endParaRPr lang="en-IN" sz="3500"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216603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36479"/>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648249"/>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REQUIREMENT GATHERING</a:t>
            </a:r>
          </a:p>
        </p:txBody>
      </p:sp>
      <p:sp>
        <p:nvSpPr>
          <p:cNvPr id="10" name="Content Placeholder 2"/>
          <p:cNvSpPr>
            <a:spLocks noGrp="1"/>
          </p:cNvSpPr>
          <p:nvPr>
            <p:ph idx="1"/>
          </p:nvPr>
        </p:nvSpPr>
        <p:spPr>
          <a:xfrm>
            <a:off x="693812" y="1734215"/>
            <a:ext cx="10657184" cy="4536504"/>
          </a:xfrm>
        </p:spPr>
        <p:txBody>
          <a:bodyPr>
            <a:normAutofit/>
          </a:bodyPr>
          <a:lstStyle/>
          <a:p>
            <a:pPr marL="171450" indent="-171450"/>
            <a:r>
              <a:rPr lang="en-US" sz="2200" dirty="0">
                <a:solidFill>
                  <a:schemeClr val="bg1"/>
                </a:solidFill>
              </a:rPr>
              <a:t>To provide a safe environment for user friendly interactions.</a:t>
            </a:r>
          </a:p>
          <a:p>
            <a:pPr marL="171450" indent="-171450"/>
            <a:r>
              <a:rPr lang="en-US" sz="2200" dirty="0">
                <a:solidFill>
                  <a:schemeClr val="bg1"/>
                </a:solidFill>
              </a:rPr>
              <a:t> To provide fast, efficient and reliable system that manages all actions</a:t>
            </a:r>
          </a:p>
          <a:p>
            <a:pPr marL="171450" indent="-171450"/>
            <a:r>
              <a:rPr lang="en-US" sz="2200" dirty="0">
                <a:solidFill>
                  <a:schemeClr val="bg1"/>
                </a:solidFill>
              </a:rPr>
              <a:t>To provide an efficient system that allows users to communicate with each other</a:t>
            </a:r>
          </a:p>
          <a:p>
            <a:pPr marL="171450" indent="-171450"/>
            <a:r>
              <a:rPr lang="en-US" sz="2200" dirty="0">
                <a:solidFill>
                  <a:schemeClr val="bg1"/>
                </a:solidFill>
              </a:rPr>
              <a:t> Effective maintenance of the database</a:t>
            </a:r>
          </a:p>
          <a:p>
            <a:pPr marL="171450" indent="-171450"/>
            <a:r>
              <a:rPr lang="en-US" sz="2200" dirty="0">
                <a:solidFill>
                  <a:schemeClr val="bg1"/>
                </a:solidFill>
              </a:rPr>
              <a:t>To build a feature rich for automatic news feed and chat screen  </a:t>
            </a:r>
          </a:p>
          <a:p>
            <a:pPr marL="171450" indent="-171450"/>
            <a:r>
              <a:rPr lang="en-US" sz="2200" dirty="0">
                <a:solidFill>
                  <a:schemeClr val="bg1"/>
                </a:solidFill>
              </a:rPr>
              <a:t>To provide a platform itself being a secure application for private messaging.</a:t>
            </a:r>
          </a:p>
          <a:p>
            <a:pPr marL="171450" indent="-171450"/>
            <a:r>
              <a:rPr lang="en-US" sz="2200" dirty="0">
                <a:solidFill>
                  <a:schemeClr val="bg1"/>
                </a:solidFill>
              </a:rPr>
              <a:t>To maximize profit by increasing efficiency and decreasing overheads without compromising customer satisfaction </a:t>
            </a:r>
            <a:endParaRPr lang="en-IN" sz="2200" dirty="0">
              <a:solidFill>
                <a:schemeClr val="bg1"/>
              </a:solidFill>
            </a:endParaRPr>
          </a:p>
          <a:p>
            <a:endParaRPr lang="en-US" sz="2200" dirty="0">
              <a:solidFill>
                <a:schemeClr val="bg1"/>
              </a:solidFill>
            </a:endParaRPr>
          </a:p>
        </p:txBody>
      </p:sp>
    </p:spTree>
    <p:extLst>
      <p:ext uri="{BB962C8B-B14F-4D97-AF65-F5344CB8AC3E}">
        <p14:creationId xmlns:p14="http://schemas.microsoft.com/office/powerpoint/2010/main" val="40352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648249"/>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REQUIREMENT ANALYSIS</a:t>
            </a:r>
          </a:p>
        </p:txBody>
      </p:sp>
      <p:sp>
        <p:nvSpPr>
          <p:cNvPr id="12" name="TextBox 11">
            <a:extLst>
              <a:ext uri="{FF2B5EF4-FFF2-40B4-BE49-F238E27FC236}">
                <a16:creationId xmlns:a16="http://schemas.microsoft.com/office/drawing/2014/main" id="{D55F9D37-6665-43E3-A248-FAF4E0C2156F}"/>
              </a:ext>
            </a:extLst>
          </p:cNvPr>
          <p:cNvSpPr txBox="1"/>
          <p:nvPr/>
        </p:nvSpPr>
        <p:spPr>
          <a:xfrm>
            <a:off x="455203" y="1657446"/>
            <a:ext cx="10585176"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2100" dirty="0">
                <a:solidFill>
                  <a:schemeClr val="bg1"/>
                </a:solidFill>
              </a:rPr>
              <a:t>Initially we have listed few ideas upon creating a mobile application with some novelty. Finally settled with Intra Campus Social Media application and created an SRS on it. That SRS includes all the possible requirements to be developed and all the components that must be included in it.</a:t>
            </a:r>
          </a:p>
          <a:p>
            <a:pPr algn="just"/>
            <a:endParaRPr lang="en-US" sz="2100" dirty="0">
              <a:solidFill>
                <a:schemeClr val="bg1"/>
              </a:solidFill>
            </a:endParaRPr>
          </a:p>
          <a:p>
            <a:pPr marL="285750" indent="-285750" algn="just">
              <a:buFont typeface="Arial" panose="020B0604020202020204" pitchFamily="34" charset="0"/>
              <a:buChar char="•"/>
            </a:pPr>
            <a:r>
              <a:rPr lang="en-US" sz="2100" dirty="0">
                <a:solidFill>
                  <a:schemeClr val="bg1"/>
                </a:solidFill>
              </a:rPr>
              <a:t>The components are:</a:t>
            </a:r>
          </a:p>
          <a:p>
            <a:pPr marL="742950" lvl="1" indent="-285750" algn="just">
              <a:buFont typeface="Arial" panose="020B0604020202020204" pitchFamily="34" charset="0"/>
              <a:buChar char="•"/>
            </a:pPr>
            <a:r>
              <a:rPr lang="en-US" sz="2100" dirty="0">
                <a:solidFill>
                  <a:schemeClr val="bg1"/>
                </a:solidFill>
              </a:rPr>
              <a:t>Authentication – Login/Sign-Up page for users.</a:t>
            </a:r>
          </a:p>
          <a:p>
            <a:pPr marL="742950" lvl="1" indent="-285750" algn="just">
              <a:buFont typeface="Arial" panose="020B0604020202020204" pitchFamily="34" charset="0"/>
              <a:buChar char="•"/>
            </a:pPr>
            <a:r>
              <a:rPr lang="en-US" sz="2100" dirty="0">
                <a:solidFill>
                  <a:schemeClr val="bg1"/>
                </a:solidFill>
                <a:ea typeface="Calibri" panose="020F0502020204030204" pitchFamily="34" charset="0"/>
                <a:cs typeface="Gautami" panose="020B0502040204020203" pitchFamily="34" charset="0"/>
              </a:rPr>
              <a:t>User Profile – User information along with the posts he shared</a:t>
            </a:r>
          </a:p>
          <a:p>
            <a:pPr marL="742950" lvl="1" indent="-285750" algn="just">
              <a:buFont typeface="Arial" panose="020B0604020202020204" pitchFamily="34" charset="0"/>
              <a:buChar char="•"/>
            </a:pPr>
            <a:r>
              <a:rPr lang="en-US" sz="2100" dirty="0">
                <a:solidFill>
                  <a:schemeClr val="bg1"/>
                </a:solidFill>
                <a:ea typeface="Calibri" panose="020F0502020204030204" pitchFamily="34" charset="0"/>
                <a:cs typeface="Gautami" panose="020B0502040204020203" pitchFamily="34" charset="0"/>
              </a:rPr>
              <a:t>Chat Profile – Messaging module for one-to-one interactions.</a:t>
            </a:r>
          </a:p>
          <a:p>
            <a:pPr marL="742950" lvl="1" indent="-285750" algn="just">
              <a:buFont typeface="Arial" panose="020B0604020202020204" pitchFamily="34" charset="0"/>
              <a:buChar char="•"/>
            </a:pPr>
            <a:r>
              <a:rPr lang="en-US" sz="2100" dirty="0">
                <a:solidFill>
                  <a:schemeClr val="bg1"/>
                </a:solidFill>
                <a:ea typeface="Calibri" panose="020F0502020204030204" pitchFamily="34" charset="0"/>
                <a:cs typeface="Gautami" panose="020B0502040204020203" pitchFamily="34" charset="0"/>
              </a:rPr>
              <a:t>User Home – Provides with feed that consists of the posts shared by users along with like functionality</a:t>
            </a:r>
          </a:p>
          <a:p>
            <a:pPr marL="742950" lvl="1" indent="-285750" algn="just">
              <a:buFont typeface="Arial" panose="020B0604020202020204" pitchFamily="34" charset="0"/>
              <a:buChar char="•"/>
            </a:pPr>
            <a:r>
              <a:rPr lang="en-US" sz="2100" dirty="0">
                <a:solidFill>
                  <a:schemeClr val="bg1"/>
                </a:solidFill>
                <a:ea typeface="Calibri" panose="020F0502020204030204" pitchFamily="34" charset="0"/>
                <a:cs typeface="Gautami" panose="020B0502040204020203" pitchFamily="34" charset="0"/>
              </a:rPr>
              <a:t>Edit Profile – Functionality to edit user details</a:t>
            </a:r>
          </a:p>
        </p:txBody>
      </p:sp>
    </p:spTree>
    <p:extLst>
      <p:ext uri="{BB962C8B-B14F-4D97-AF65-F5344CB8AC3E}">
        <p14:creationId xmlns:p14="http://schemas.microsoft.com/office/powerpoint/2010/main" val="182229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8"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738564" y="1318151"/>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871714" y="485870"/>
            <a:ext cx="461513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Data Flow Diagrams</a:t>
            </a:r>
          </a:p>
        </p:txBody>
      </p:sp>
      <p:sp>
        <p:nvSpPr>
          <p:cNvPr id="8" name="TextBox 7">
            <a:extLst>
              <a:ext uri="{FF2B5EF4-FFF2-40B4-BE49-F238E27FC236}">
                <a16:creationId xmlns:a16="http://schemas.microsoft.com/office/drawing/2014/main" id="{8E422B0D-C7D6-4437-976C-2EAE925A96F9}"/>
              </a:ext>
            </a:extLst>
          </p:cNvPr>
          <p:cNvSpPr txBox="1"/>
          <p:nvPr/>
        </p:nvSpPr>
        <p:spPr>
          <a:xfrm>
            <a:off x="626306" y="3428999"/>
            <a:ext cx="9721080" cy="1061829"/>
          </a:xfrm>
          <a:prstGeom prst="rect">
            <a:avLst/>
          </a:prstGeom>
          <a:noFill/>
        </p:spPr>
        <p:txBody>
          <a:bodyPr wrap="square" rtlCol="0">
            <a:spAutoFit/>
          </a:bodyPr>
          <a:lstStyle/>
          <a:p>
            <a:pPr marL="285750" indent="-285750">
              <a:buFont typeface="Arial" panose="020B0604020202020204" pitchFamily="34" charset="0"/>
              <a:buChar char="•"/>
            </a:pPr>
            <a:r>
              <a:rPr lang="en-IN" sz="2100" dirty="0">
                <a:solidFill>
                  <a:schemeClr val="bg1"/>
                </a:solidFill>
              </a:rPr>
              <a:t>Based on the above mentioned components screens must be developed in the user modules respectively.</a:t>
            </a:r>
          </a:p>
          <a:p>
            <a:pPr marL="285750" indent="-285750">
              <a:buFont typeface="Arial" panose="020B0604020202020204" pitchFamily="34" charset="0"/>
              <a:buChar char="•"/>
            </a:pPr>
            <a:r>
              <a:rPr lang="en-IN" sz="2100" dirty="0">
                <a:solidFill>
                  <a:schemeClr val="bg1"/>
                </a:solidFill>
              </a:rPr>
              <a:t>Data Flow diagrams are made basing on the analysis done before.</a:t>
            </a:r>
          </a:p>
        </p:txBody>
      </p:sp>
    </p:spTree>
    <p:extLst>
      <p:ext uri="{BB962C8B-B14F-4D97-AF65-F5344CB8AC3E}">
        <p14:creationId xmlns:p14="http://schemas.microsoft.com/office/powerpoint/2010/main" val="4252904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690114" y="356712"/>
            <a:ext cx="461513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DFD LEVEL 0</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375" y="1203768"/>
            <a:ext cx="8632166" cy="5579632"/>
          </a:xfrm>
          <a:prstGeom prst="rect">
            <a:avLst/>
          </a:prstGeom>
        </p:spPr>
      </p:pic>
    </p:spTree>
    <p:extLst>
      <p:ext uri="{BB962C8B-B14F-4D97-AF65-F5344CB8AC3E}">
        <p14:creationId xmlns:p14="http://schemas.microsoft.com/office/powerpoint/2010/main" val="281764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690114" y="356712"/>
            <a:ext cx="461513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DFD LEVEL 1</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346" y="1175837"/>
            <a:ext cx="8790790" cy="5682162"/>
          </a:xfrm>
          <a:prstGeom prst="rect">
            <a:avLst/>
          </a:prstGeom>
        </p:spPr>
      </p:pic>
    </p:spTree>
    <p:extLst>
      <p:ext uri="{BB962C8B-B14F-4D97-AF65-F5344CB8AC3E}">
        <p14:creationId xmlns:p14="http://schemas.microsoft.com/office/powerpoint/2010/main" val="338809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690114" y="356712"/>
            <a:ext cx="461513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DFD LEVEL 2</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86" y="1192304"/>
            <a:ext cx="8839202" cy="5691910"/>
          </a:xfrm>
          <a:prstGeom prst="rect">
            <a:avLst/>
          </a:prstGeom>
        </p:spPr>
      </p:pic>
    </p:spTree>
    <p:extLst>
      <p:ext uri="{BB962C8B-B14F-4D97-AF65-F5344CB8AC3E}">
        <p14:creationId xmlns:p14="http://schemas.microsoft.com/office/powerpoint/2010/main" val="329208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690114" y="356712"/>
            <a:ext cx="461513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SYSTEM DESIGN</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927" y="1254323"/>
            <a:ext cx="8462684" cy="5449454"/>
          </a:xfrm>
          <a:prstGeom prst="rect">
            <a:avLst/>
          </a:prstGeom>
        </p:spPr>
      </p:pic>
    </p:spTree>
    <p:extLst>
      <p:ext uri="{BB962C8B-B14F-4D97-AF65-F5344CB8AC3E}">
        <p14:creationId xmlns:p14="http://schemas.microsoft.com/office/powerpoint/2010/main" val="858596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690114" y="356712"/>
            <a:ext cx="6046588"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SYSTEM DESIGN (Contd..)</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40800"/>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769" y="1225523"/>
            <a:ext cx="8769841" cy="5632476"/>
          </a:xfrm>
          <a:prstGeom prst="rect">
            <a:avLst/>
          </a:prstGeom>
        </p:spPr>
      </p:pic>
    </p:spTree>
    <p:extLst>
      <p:ext uri="{BB962C8B-B14F-4D97-AF65-F5344CB8AC3E}">
        <p14:creationId xmlns:p14="http://schemas.microsoft.com/office/powerpoint/2010/main" val="389997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140867"/>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8" name="TextBox 7">
            <a:extLst>
              <a:ext uri="{FF2B5EF4-FFF2-40B4-BE49-F238E27FC236}">
                <a16:creationId xmlns:a16="http://schemas.microsoft.com/office/drawing/2014/main" id="{06B1DC51-C67B-4385-8517-D24FE55CCDF0}"/>
              </a:ext>
            </a:extLst>
          </p:cNvPr>
          <p:cNvSpPr txBox="1"/>
          <p:nvPr/>
        </p:nvSpPr>
        <p:spPr>
          <a:xfrm>
            <a:off x="765820" y="1265595"/>
            <a:ext cx="10270855" cy="4939814"/>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After getting all the required software and hardware, the app is build. I.e., the coding part.</a:t>
            </a:r>
          </a:p>
          <a:p>
            <a:pPr marL="285750" indent="-285750">
              <a:buFont typeface="Arial" panose="020B0604020202020204" pitchFamily="34" charset="0"/>
              <a:buChar char="•"/>
            </a:pPr>
            <a:r>
              <a:rPr lang="en-US" sz="2100" dirty="0">
                <a:solidFill>
                  <a:schemeClr val="bg1"/>
                </a:solidFill>
              </a:rPr>
              <a:t>This is done using visual studio as our code editor.</a:t>
            </a:r>
          </a:p>
          <a:p>
            <a:pPr marL="285750" indent="-285750">
              <a:buFont typeface="Arial" panose="020B0604020202020204" pitchFamily="34" charset="0"/>
              <a:buChar char="•"/>
            </a:pPr>
            <a:r>
              <a:rPr lang="en-US" sz="2100" dirty="0">
                <a:solidFill>
                  <a:schemeClr val="bg1"/>
                </a:solidFill>
              </a:rPr>
              <a:t>Initially the authentication part is developed using a navigation component named Auth Provider that connects to the firebase authentication where the login details of existing users are present and can also add the credentials of new user.</a:t>
            </a:r>
          </a:p>
          <a:p>
            <a:pPr marL="285750" indent="-285750">
              <a:buFont typeface="Arial" panose="020B0604020202020204" pitchFamily="34" charset="0"/>
              <a:buChar char="•"/>
            </a:pPr>
            <a:r>
              <a:rPr lang="en-US" sz="2100" dirty="0">
                <a:solidFill>
                  <a:schemeClr val="bg1"/>
                </a:solidFill>
              </a:rPr>
              <a:t>After authentication it is redirected to the user module.</a:t>
            </a:r>
          </a:p>
          <a:p>
            <a:pPr marL="285750" indent="-285750">
              <a:buFont typeface="Arial" panose="020B0604020202020204" pitchFamily="34" charset="0"/>
              <a:buChar char="•"/>
            </a:pPr>
            <a:r>
              <a:rPr lang="en-US" sz="2100" dirty="0">
                <a:solidFill>
                  <a:schemeClr val="bg1"/>
                </a:solidFill>
              </a:rPr>
              <a:t>All the different pages that are generated are created in a folder named screens.</a:t>
            </a:r>
          </a:p>
          <a:p>
            <a:pPr marL="285750" indent="-285750">
              <a:buFont typeface="Arial" panose="020B0604020202020204" pitchFamily="34" charset="0"/>
              <a:buChar char="•"/>
            </a:pPr>
            <a:r>
              <a:rPr lang="en-US" sz="2100" dirty="0">
                <a:solidFill>
                  <a:schemeClr val="bg1"/>
                </a:solidFill>
              </a:rPr>
              <a:t>Navigation through screens can be managed by created a file named routes where different components can be linked in order to navigate from one screen to other.</a:t>
            </a:r>
          </a:p>
          <a:p>
            <a:pPr marL="285750" indent="-285750">
              <a:buFont typeface="Arial" panose="020B0604020202020204" pitchFamily="34" charset="0"/>
              <a:buChar char="•"/>
            </a:pPr>
            <a:r>
              <a:rPr lang="en-US" sz="2100" dirty="0">
                <a:solidFill>
                  <a:schemeClr val="bg1"/>
                </a:solidFill>
              </a:rPr>
              <a:t>A tab bar is implemented within the application for easy use .</a:t>
            </a:r>
          </a:p>
          <a:p>
            <a:pPr marL="285750" indent="-285750">
              <a:buFont typeface="Arial" panose="020B0604020202020204" pitchFamily="34" charset="0"/>
              <a:buChar char="•"/>
            </a:pPr>
            <a:r>
              <a:rPr lang="en-US" sz="2100" dirty="0">
                <a:solidFill>
                  <a:schemeClr val="bg1"/>
                </a:solidFill>
              </a:rPr>
              <a:t>Tab Bar consists of home, chat and profile screens </a:t>
            </a:r>
          </a:p>
          <a:p>
            <a:pPr marL="285750" indent="-285750">
              <a:buFont typeface="Arial" panose="020B0604020202020204" pitchFamily="34" charset="0"/>
              <a:buChar char="•"/>
            </a:pPr>
            <a:r>
              <a:rPr lang="en-US" sz="2100" dirty="0">
                <a:solidFill>
                  <a:schemeClr val="bg1"/>
                </a:solidFill>
              </a:rPr>
              <a:t>The resulting screens are shown below:</a:t>
            </a:r>
            <a:endParaRPr lang="en-IN" sz="2100" dirty="0">
              <a:solidFill>
                <a:schemeClr val="bg1"/>
              </a:solidFill>
            </a:endParaRPr>
          </a:p>
        </p:txBody>
      </p:sp>
      <p:sp>
        <p:nvSpPr>
          <p:cNvPr id="7" name="TextBox 6">
            <a:extLst>
              <a:ext uri="{FF2B5EF4-FFF2-40B4-BE49-F238E27FC236}">
                <a16:creationId xmlns:a16="http://schemas.microsoft.com/office/drawing/2014/main" id="{59B3A01B-BE5D-4D9B-8076-CA890499A251}"/>
              </a:ext>
            </a:extLst>
          </p:cNvPr>
          <p:cNvSpPr txBox="1"/>
          <p:nvPr/>
        </p:nvSpPr>
        <p:spPr>
          <a:xfrm>
            <a:off x="594802" y="405492"/>
            <a:ext cx="4529954"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IMPLEMENTATION</a:t>
            </a:r>
          </a:p>
        </p:txBody>
      </p:sp>
    </p:spTree>
    <p:extLst>
      <p:ext uri="{BB962C8B-B14F-4D97-AF65-F5344CB8AC3E}">
        <p14:creationId xmlns:p14="http://schemas.microsoft.com/office/powerpoint/2010/main" val="308503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3" y="701308"/>
            <a:ext cx="5086904"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Who We Are?</a:t>
            </a:r>
            <a:endParaRPr lang="en-IN" sz="3000" dirty="0">
              <a:solidFill>
                <a:srgbClr val="92D050"/>
              </a:solidFill>
              <a:latin typeface="Consolas" panose="020B0609020204030204" pitchFamily="49" charset="0"/>
            </a:endParaRP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449707"/>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F92740F-E95F-40E4-BC9F-5EE044BD4B28}"/>
              </a:ext>
            </a:extLst>
          </p:cNvPr>
          <p:cNvSpPr txBox="1"/>
          <p:nvPr/>
        </p:nvSpPr>
        <p:spPr>
          <a:xfrm>
            <a:off x="594803" y="2104955"/>
            <a:ext cx="4358937" cy="2769989"/>
          </a:xfrm>
          <a:prstGeom prst="rect">
            <a:avLst/>
          </a:prstGeom>
          <a:noFill/>
        </p:spPr>
        <p:txBody>
          <a:bodyPr wrap="square" rtlCol="0">
            <a:spAutoFit/>
          </a:bodyPr>
          <a:lstStyle/>
          <a:p>
            <a:r>
              <a:rPr lang="en-US" dirty="0">
                <a:solidFill>
                  <a:schemeClr val="bg1"/>
                </a:solidFill>
              </a:rPr>
              <a:t>Korada Srinivas Kalyan</a:t>
            </a:r>
          </a:p>
          <a:p>
            <a:r>
              <a:rPr lang="en-US" sz="1200" dirty="0">
                <a:solidFill>
                  <a:schemeClr val="bg1"/>
                </a:solidFill>
              </a:rPr>
              <a:t>191CS130</a:t>
            </a:r>
          </a:p>
          <a:p>
            <a:endParaRPr lang="en-US" dirty="0">
              <a:solidFill>
                <a:schemeClr val="bg1"/>
              </a:solidFill>
            </a:endParaRPr>
          </a:p>
          <a:p>
            <a:r>
              <a:rPr lang="en-US" dirty="0">
                <a:solidFill>
                  <a:schemeClr val="bg1"/>
                </a:solidFill>
              </a:rPr>
              <a:t>Yenumula Venkat Kumar</a:t>
            </a:r>
          </a:p>
          <a:p>
            <a:r>
              <a:rPr lang="en-US" sz="1200" dirty="0">
                <a:solidFill>
                  <a:schemeClr val="bg1"/>
                </a:solidFill>
              </a:rPr>
              <a:t>191CS263</a:t>
            </a:r>
          </a:p>
          <a:p>
            <a:endParaRPr lang="en-US" dirty="0">
              <a:solidFill>
                <a:schemeClr val="bg1"/>
              </a:solidFill>
            </a:endParaRPr>
          </a:p>
          <a:p>
            <a:r>
              <a:rPr lang="en-US" dirty="0">
                <a:solidFill>
                  <a:schemeClr val="bg1"/>
                </a:solidFill>
              </a:rPr>
              <a:t>L S V Sandeep M</a:t>
            </a:r>
          </a:p>
          <a:p>
            <a:r>
              <a:rPr lang="en-US" sz="1200" dirty="0">
                <a:solidFill>
                  <a:schemeClr val="bg1"/>
                </a:solidFill>
              </a:rPr>
              <a:t>191CS226</a:t>
            </a:r>
          </a:p>
          <a:p>
            <a:endParaRPr lang="en-US" dirty="0">
              <a:solidFill>
                <a:schemeClr val="bg1"/>
              </a:solidFill>
            </a:endParaRPr>
          </a:p>
          <a:p>
            <a:r>
              <a:rPr lang="en-US" dirty="0">
                <a:solidFill>
                  <a:schemeClr val="bg1"/>
                </a:solidFill>
              </a:rPr>
              <a:t>Tummala Ajay</a:t>
            </a:r>
          </a:p>
          <a:p>
            <a:r>
              <a:rPr lang="en-US" sz="1200" dirty="0">
                <a:solidFill>
                  <a:schemeClr val="bg1"/>
                </a:solidFill>
              </a:rPr>
              <a:t>191CS259</a:t>
            </a:r>
            <a:endParaRPr lang="en-IN" sz="1200" dirty="0">
              <a:solidFill>
                <a:schemeClr val="bg1"/>
              </a:solidFill>
            </a:endParaRPr>
          </a:p>
        </p:txBody>
      </p:sp>
      <p:pic>
        <p:nvPicPr>
          <p:cNvPr id="11" name="Picture 10">
            <a:extLst>
              <a:ext uri="{FF2B5EF4-FFF2-40B4-BE49-F238E27FC236}">
                <a16:creationId xmlns:a16="http://schemas.microsoft.com/office/drawing/2014/main" id="{BC763D7D-FBE3-4DBC-ACF1-EB2477AEB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49" y="2287308"/>
            <a:ext cx="2589562" cy="2283381"/>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Tree>
    <p:extLst>
      <p:ext uri="{BB962C8B-B14F-4D97-AF65-F5344CB8AC3E}">
        <p14:creationId xmlns:p14="http://schemas.microsoft.com/office/powerpoint/2010/main" val="332435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10" name="TextBox 9">
            <a:extLst>
              <a:ext uri="{FF2B5EF4-FFF2-40B4-BE49-F238E27FC236}">
                <a16:creationId xmlns:a16="http://schemas.microsoft.com/office/drawing/2014/main" id="{35DA4ED1-27E4-4D94-AE31-30F2BAE7ABA5}"/>
              </a:ext>
            </a:extLst>
          </p:cNvPr>
          <p:cNvSpPr txBox="1"/>
          <p:nvPr/>
        </p:nvSpPr>
        <p:spPr>
          <a:xfrm>
            <a:off x="692993" y="387375"/>
            <a:ext cx="3681784"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Screens</a:t>
            </a:r>
          </a:p>
        </p:txBody>
      </p:sp>
      <p:pic>
        <p:nvPicPr>
          <p:cNvPr id="2" name="Picture 1"/>
          <p:cNvPicPr>
            <a:picLocks noChangeAspect="1"/>
          </p:cNvPicPr>
          <p:nvPr/>
        </p:nvPicPr>
        <p:blipFill>
          <a:blip r:embed="rId3"/>
          <a:stretch>
            <a:fillRect/>
          </a:stretch>
        </p:blipFill>
        <p:spPr>
          <a:xfrm>
            <a:off x="773675" y="1900213"/>
            <a:ext cx="1764097" cy="3726146"/>
          </a:xfrm>
          <a:prstGeom prst="rect">
            <a:avLst/>
          </a:prstGeom>
        </p:spPr>
      </p:pic>
      <p:pic>
        <p:nvPicPr>
          <p:cNvPr id="3" name="Picture 2"/>
          <p:cNvPicPr>
            <a:picLocks noChangeAspect="1"/>
          </p:cNvPicPr>
          <p:nvPr/>
        </p:nvPicPr>
        <p:blipFill>
          <a:blip r:embed="rId4"/>
          <a:stretch>
            <a:fillRect/>
          </a:stretch>
        </p:blipFill>
        <p:spPr>
          <a:xfrm>
            <a:off x="3018806" y="1908393"/>
            <a:ext cx="1756352" cy="3709786"/>
          </a:xfrm>
          <a:prstGeom prst="rect">
            <a:avLst/>
          </a:prstGeom>
        </p:spPr>
      </p:pic>
      <p:pic>
        <p:nvPicPr>
          <p:cNvPr id="11" name="Picture 10"/>
          <p:cNvPicPr>
            <a:picLocks noChangeAspect="1"/>
          </p:cNvPicPr>
          <p:nvPr/>
        </p:nvPicPr>
        <p:blipFill>
          <a:blip r:embed="rId5"/>
          <a:stretch>
            <a:fillRect/>
          </a:stretch>
        </p:blipFill>
        <p:spPr>
          <a:xfrm>
            <a:off x="5268735" y="1900213"/>
            <a:ext cx="1764097" cy="3726147"/>
          </a:xfrm>
          <a:prstGeom prst="rect">
            <a:avLst/>
          </a:prstGeom>
        </p:spPr>
      </p:pic>
      <p:pic>
        <p:nvPicPr>
          <p:cNvPr id="12" name="Picture 11">
            <a:extLst>
              <a:ext uri="{FF2B5EF4-FFF2-40B4-BE49-F238E27FC236}">
                <a16:creationId xmlns:a16="http://schemas.microsoft.com/office/drawing/2014/main" id="{62DAA4E4-404B-47DF-946C-DDA8ED13B3A0}"/>
              </a:ext>
            </a:extLst>
          </p:cNvPr>
          <p:cNvPicPr>
            <a:picLocks noChangeAspect="1"/>
          </p:cNvPicPr>
          <p:nvPr/>
        </p:nvPicPr>
        <p:blipFill>
          <a:blip r:embed="rId6"/>
          <a:stretch>
            <a:fillRect/>
          </a:stretch>
        </p:blipFill>
        <p:spPr>
          <a:xfrm>
            <a:off x="9763795" y="1900213"/>
            <a:ext cx="1766514" cy="3731250"/>
          </a:xfrm>
          <a:prstGeom prst="rect">
            <a:avLst/>
          </a:prstGeom>
        </p:spPr>
      </p:pic>
      <p:pic>
        <p:nvPicPr>
          <p:cNvPr id="13" name="Picture 12">
            <a:extLst>
              <a:ext uri="{FF2B5EF4-FFF2-40B4-BE49-F238E27FC236}">
                <a16:creationId xmlns:a16="http://schemas.microsoft.com/office/drawing/2014/main" id="{40C1678D-882D-4DDB-8B27-F56942A0675A}"/>
              </a:ext>
            </a:extLst>
          </p:cNvPr>
          <p:cNvPicPr>
            <a:picLocks noChangeAspect="1"/>
          </p:cNvPicPr>
          <p:nvPr/>
        </p:nvPicPr>
        <p:blipFill>
          <a:blip r:embed="rId7"/>
          <a:stretch>
            <a:fillRect/>
          </a:stretch>
        </p:blipFill>
        <p:spPr>
          <a:xfrm>
            <a:off x="7491561" y="1900213"/>
            <a:ext cx="1764097" cy="3726147"/>
          </a:xfrm>
          <a:prstGeom prst="rect">
            <a:avLst/>
          </a:prstGeom>
        </p:spPr>
      </p:pic>
      <p:sp>
        <p:nvSpPr>
          <p:cNvPr id="7" name="TextBox 6">
            <a:extLst>
              <a:ext uri="{FF2B5EF4-FFF2-40B4-BE49-F238E27FC236}">
                <a16:creationId xmlns:a16="http://schemas.microsoft.com/office/drawing/2014/main" id="{9656EF85-CACB-43E9-8F1F-A9CA6E255029}"/>
              </a:ext>
            </a:extLst>
          </p:cNvPr>
          <p:cNvSpPr txBox="1"/>
          <p:nvPr/>
        </p:nvSpPr>
        <p:spPr>
          <a:xfrm>
            <a:off x="2764411" y="5868757"/>
            <a:ext cx="2619352" cy="369332"/>
          </a:xfrm>
          <a:prstGeom prst="rect">
            <a:avLst/>
          </a:prstGeom>
          <a:noFill/>
        </p:spPr>
        <p:txBody>
          <a:bodyPr wrap="square" rtlCol="0">
            <a:spAutoFit/>
          </a:bodyPr>
          <a:lstStyle/>
          <a:p>
            <a:r>
              <a:rPr lang="en-US" dirty="0">
                <a:solidFill>
                  <a:schemeClr val="bg1"/>
                </a:solidFill>
              </a:rPr>
              <a:t>Onboarding Screens</a:t>
            </a:r>
            <a:endParaRPr lang="en-IN" dirty="0">
              <a:solidFill>
                <a:schemeClr val="bg1"/>
              </a:solidFill>
            </a:endParaRPr>
          </a:p>
        </p:txBody>
      </p:sp>
      <p:sp>
        <p:nvSpPr>
          <p:cNvPr id="8" name="TextBox 7">
            <a:extLst>
              <a:ext uri="{FF2B5EF4-FFF2-40B4-BE49-F238E27FC236}">
                <a16:creationId xmlns:a16="http://schemas.microsoft.com/office/drawing/2014/main" id="{63AC77E6-7B36-4F7E-A86D-2B74547DA0E0}"/>
              </a:ext>
            </a:extLst>
          </p:cNvPr>
          <p:cNvSpPr txBox="1"/>
          <p:nvPr/>
        </p:nvSpPr>
        <p:spPr>
          <a:xfrm>
            <a:off x="7484780" y="5868757"/>
            <a:ext cx="1936028" cy="369332"/>
          </a:xfrm>
          <a:prstGeom prst="rect">
            <a:avLst/>
          </a:prstGeom>
          <a:noFill/>
        </p:spPr>
        <p:txBody>
          <a:bodyPr wrap="square" rtlCol="0">
            <a:spAutoFit/>
          </a:bodyPr>
          <a:lstStyle/>
          <a:p>
            <a:r>
              <a:rPr lang="en-US" dirty="0">
                <a:solidFill>
                  <a:schemeClr val="bg1"/>
                </a:solidFill>
              </a:rPr>
              <a:t>Sign Up Screen</a:t>
            </a:r>
            <a:endParaRPr lang="en-IN" dirty="0">
              <a:solidFill>
                <a:schemeClr val="bg1"/>
              </a:solidFill>
            </a:endParaRPr>
          </a:p>
        </p:txBody>
      </p:sp>
      <p:sp>
        <p:nvSpPr>
          <p:cNvPr id="14" name="TextBox 13">
            <a:extLst>
              <a:ext uri="{FF2B5EF4-FFF2-40B4-BE49-F238E27FC236}">
                <a16:creationId xmlns:a16="http://schemas.microsoft.com/office/drawing/2014/main" id="{4FC40268-9DC0-4A0C-9B2D-BD3DFB86CB30}"/>
              </a:ext>
            </a:extLst>
          </p:cNvPr>
          <p:cNvSpPr txBox="1"/>
          <p:nvPr/>
        </p:nvSpPr>
        <p:spPr>
          <a:xfrm>
            <a:off x="9763795" y="5868757"/>
            <a:ext cx="1766514" cy="369332"/>
          </a:xfrm>
          <a:prstGeom prst="rect">
            <a:avLst/>
          </a:prstGeom>
          <a:noFill/>
        </p:spPr>
        <p:txBody>
          <a:bodyPr wrap="square" rtlCol="0">
            <a:spAutoFit/>
          </a:bodyPr>
          <a:lstStyle/>
          <a:p>
            <a:pPr algn="ctr"/>
            <a:r>
              <a:rPr lang="en-US" dirty="0">
                <a:solidFill>
                  <a:schemeClr val="bg1"/>
                </a:solidFill>
              </a:rPr>
              <a:t>Login Screen</a:t>
            </a:r>
            <a:endParaRPr lang="en-IN" dirty="0">
              <a:solidFill>
                <a:schemeClr val="bg1"/>
              </a:solidFill>
            </a:endParaRPr>
          </a:p>
        </p:txBody>
      </p:sp>
    </p:spTree>
    <p:extLst>
      <p:ext uri="{BB962C8B-B14F-4D97-AF65-F5344CB8AC3E}">
        <p14:creationId xmlns:p14="http://schemas.microsoft.com/office/powerpoint/2010/main" val="105167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10" name="TextBox 9">
            <a:extLst>
              <a:ext uri="{FF2B5EF4-FFF2-40B4-BE49-F238E27FC236}">
                <a16:creationId xmlns:a16="http://schemas.microsoft.com/office/drawing/2014/main" id="{35DA4ED1-27E4-4D94-AE31-30F2BAE7ABA5}"/>
              </a:ext>
            </a:extLst>
          </p:cNvPr>
          <p:cNvSpPr txBox="1"/>
          <p:nvPr/>
        </p:nvSpPr>
        <p:spPr>
          <a:xfrm>
            <a:off x="692993" y="387375"/>
            <a:ext cx="3681784"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Screens</a:t>
            </a:r>
          </a:p>
        </p:txBody>
      </p:sp>
      <p:pic>
        <p:nvPicPr>
          <p:cNvPr id="11" name="Picture 10">
            <a:extLst>
              <a:ext uri="{FF2B5EF4-FFF2-40B4-BE49-F238E27FC236}">
                <a16:creationId xmlns:a16="http://schemas.microsoft.com/office/drawing/2014/main" id="{7403ADD1-45C7-4526-8489-3E477290D1B8}"/>
              </a:ext>
            </a:extLst>
          </p:cNvPr>
          <p:cNvPicPr>
            <a:picLocks noChangeAspect="1"/>
          </p:cNvPicPr>
          <p:nvPr/>
        </p:nvPicPr>
        <p:blipFill>
          <a:blip r:embed="rId3"/>
          <a:stretch>
            <a:fillRect/>
          </a:stretch>
        </p:blipFill>
        <p:spPr>
          <a:xfrm>
            <a:off x="8934280" y="1886414"/>
            <a:ext cx="1890263" cy="3992636"/>
          </a:xfrm>
          <a:prstGeom prst="rect">
            <a:avLst/>
          </a:prstGeom>
        </p:spPr>
      </p:pic>
      <p:pic>
        <p:nvPicPr>
          <p:cNvPr id="12" name="Picture 11">
            <a:extLst>
              <a:ext uri="{FF2B5EF4-FFF2-40B4-BE49-F238E27FC236}">
                <a16:creationId xmlns:a16="http://schemas.microsoft.com/office/drawing/2014/main" id="{D11D8B31-498C-4781-97F4-272BF77243FD}"/>
              </a:ext>
            </a:extLst>
          </p:cNvPr>
          <p:cNvPicPr>
            <a:picLocks noChangeAspect="1"/>
          </p:cNvPicPr>
          <p:nvPr/>
        </p:nvPicPr>
        <p:blipFill>
          <a:blip r:embed="rId4"/>
          <a:stretch>
            <a:fillRect/>
          </a:stretch>
        </p:blipFill>
        <p:spPr>
          <a:xfrm>
            <a:off x="3472570" y="1886414"/>
            <a:ext cx="1890263" cy="3992635"/>
          </a:xfrm>
          <a:prstGeom prst="rect">
            <a:avLst/>
          </a:prstGeom>
        </p:spPr>
      </p:pic>
      <p:pic>
        <p:nvPicPr>
          <p:cNvPr id="13" name="Picture 12">
            <a:extLst>
              <a:ext uri="{FF2B5EF4-FFF2-40B4-BE49-F238E27FC236}">
                <a16:creationId xmlns:a16="http://schemas.microsoft.com/office/drawing/2014/main" id="{0EB8CB0E-5B67-4401-831C-284C46DF02C7}"/>
              </a:ext>
            </a:extLst>
          </p:cNvPr>
          <p:cNvPicPr>
            <a:picLocks noChangeAspect="1"/>
          </p:cNvPicPr>
          <p:nvPr/>
        </p:nvPicPr>
        <p:blipFill>
          <a:blip r:embed="rId5"/>
          <a:stretch>
            <a:fillRect/>
          </a:stretch>
        </p:blipFill>
        <p:spPr>
          <a:xfrm>
            <a:off x="6200642" y="1886414"/>
            <a:ext cx="1890263" cy="3992635"/>
          </a:xfrm>
          <a:prstGeom prst="rect">
            <a:avLst/>
          </a:prstGeom>
        </p:spPr>
      </p:pic>
      <p:pic>
        <p:nvPicPr>
          <p:cNvPr id="14" name="Picture 13">
            <a:extLst>
              <a:ext uri="{FF2B5EF4-FFF2-40B4-BE49-F238E27FC236}">
                <a16:creationId xmlns:a16="http://schemas.microsoft.com/office/drawing/2014/main" id="{162B1C18-E470-4A62-A4D3-18955525C121}"/>
              </a:ext>
            </a:extLst>
          </p:cNvPr>
          <p:cNvPicPr>
            <a:picLocks noChangeAspect="1"/>
          </p:cNvPicPr>
          <p:nvPr/>
        </p:nvPicPr>
        <p:blipFill>
          <a:blip r:embed="rId6"/>
          <a:stretch>
            <a:fillRect/>
          </a:stretch>
        </p:blipFill>
        <p:spPr>
          <a:xfrm>
            <a:off x="837809" y="1886414"/>
            <a:ext cx="1890263" cy="3992634"/>
          </a:xfrm>
          <a:prstGeom prst="rect">
            <a:avLst/>
          </a:prstGeom>
        </p:spPr>
      </p:pic>
      <p:sp>
        <p:nvSpPr>
          <p:cNvPr id="2" name="TextBox 1">
            <a:extLst>
              <a:ext uri="{FF2B5EF4-FFF2-40B4-BE49-F238E27FC236}">
                <a16:creationId xmlns:a16="http://schemas.microsoft.com/office/drawing/2014/main" id="{0ADAD673-8F56-4D1A-9C4E-E2BCBF5AD306}"/>
              </a:ext>
            </a:extLst>
          </p:cNvPr>
          <p:cNvSpPr txBox="1"/>
          <p:nvPr/>
        </p:nvSpPr>
        <p:spPr>
          <a:xfrm>
            <a:off x="943185" y="5886079"/>
            <a:ext cx="1679510" cy="369332"/>
          </a:xfrm>
          <a:prstGeom prst="rect">
            <a:avLst/>
          </a:prstGeom>
          <a:noFill/>
        </p:spPr>
        <p:txBody>
          <a:bodyPr wrap="square" rtlCol="0">
            <a:spAutoFit/>
          </a:bodyPr>
          <a:lstStyle/>
          <a:p>
            <a:pPr algn="ctr"/>
            <a:r>
              <a:rPr lang="en-US" dirty="0">
                <a:solidFill>
                  <a:schemeClr val="bg1"/>
                </a:solidFill>
              </a:rPr>
              <a:t>Feed Screen</a:t>
            </a:r>
            <a:endParaRPr lang="en-IN" dirty="0">
              <a:solidFill>
                <a:schemeClr val="bg1"/>
              </a:solidFill>
            </a:endParaRPr>
          </a:p>
        </p:txBody>
      </p:sp>
      <p:sp>
        <p:nvSpPr>
          <p:cNvPr id="3" name="TextBox 2">
            <a:extLst>
              <a:ext uri="{FF2B5EF4-FFF2-40B4-BE49-F238E27FC236}">
                <a16:creationId xmlns:a16="http://schemas.microsoft.com/office/drawing/2014/main" id="{32B7D131-910F-4952-B2F9-BACBBA879E86}"/>
              </a:ext>
            </a:extLst>
          </p:cNvPr>
          <p:cNvSpPr txBox="1"/>
          <p:nvPr/>
        </p:nvSpPr>
        <p:spPr>
          <a:xfrm>
            <a:off x="4244269" y="5886079"/>
            <a:ext cx="3163077" cy="369332"/>
          </a:xfrm>
          <a:prstGeom prst="rect">
            <a:avLst/>
          </a:prstGeom>
          <a:noFill/>
        </p:spPr>
        <p:txBody>
          <a:bodyPr wrap="square" rtlCol="0">
            <a:spAutoFit/>
          </a:bodyPr>
          <a:lstStyle/>
          <a:p>
            <a:pPr algn="ctr"/>
            <a:r>
              <a:rPr lang="en-US" dirty="0">
                <a:solidFill>
                  <a:schemeClr val="bg1"/>
                </a:solidFill>
              </a:rPr>
              <a:t>Edit Profile Screens</a:t>
            </a:r>
            <a:endParaRPr lang="en-IN" dirty="0">
              <a:solidFill>
                <a:schemeClr val="bg1"/>
              </a:solidFill>
            </a:endParaRPr>
          </a:p>
        </p:txBody>
      </p:sp>
      <p:sp>
        <p:nvSpPr>
          <p:cNvPr id="17" name="TextBox 16">
            <a:extLst>
              <a:ext uri="{FF2B5EF4-FFF2-40B4-BE49-F238E27FC236}">
                <a16:creationId xmlns:a16="http://schemas.microsoft.com/office/drawing/2014/main" id="{5229D6E3-8C76-4BAE-B1A4-05699BF17522}"/>
              </a:ext>
            </a:extLst>
          </p:cNvPr>
          <p:cNvSpPr txBox="1"/>
          <p:nvPr/>
        </p:nvSpPr>
        <p:spPr>
          <a:xfrm>
            <a:off x="9032033" y="5879048"/>
            <a:ext cx="1792510" cy="369332"/>
          </a:xfrm>
          <a:prstGeom prst="rect">
            <a:avLst/>
          </a:prstGeom>
          <a:noFill/>
        </p:spPr>
        <p:txBody>
          <a:bodyPr wrap="square" rtlCol="0">
            <a:spAutoFit/>
          </a:bodyPr>
          <a:lstStyle/>
          <a:p>
            <a:pPr algn="ctr"/>
            <a:r>
              <a:rPr lang="en-US" dirty="0">
                <a:solidFill>
                  <a:schemeClr val="bg1"/>
                </a:solidFill>
              </a:rPr>
              <a:t>User Profile</a:t>
            </a:r>
            <a:endParaRPr lang="en-IN" dirty="0">
              <a:solidFill>
                <a:schemeClr val="bg1"/>
              </a:solidFill>
            </a:endParaRPr>
          </a:p>
        </p:txBody>
      </p:sp>
    </p:spTree>
    <p:extLst>
      <p:ext uri="{BB962C8B-B14F-4D97-AF65-F5344CB8AC3E}">
        <p14:creationId xmlns:p14="http://schemas.microsoft.com/office/powerpoint/2010/main" val="2366174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773675" y="1112808"/>
            <a:ext cx="9364936" cy="16361"/>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10" name="TextBox 9">
            <a:extLst>
              <a:ext uri="{FF2B5EF4-FFF2-40B4-BE49-F238E27FC236}">
                <a16:creationId xmlns:a16="http://schemas.microsoft.com/office/drawing/2014/main" id="{35DA4ED1-27E4-4D94-AE31-30F2BAE7ABA5}"/>
              </a:ext>
            </a:extLst>
          </p:cNvPr>
          <p:cNvSpPr txBox="1"/>
          <p:nvPr/>
        </p:nvSpPr>
        <p:spPr>
          <a:xfrm>
            <a:off x="692993" y="387375"/>
            <a:ext cx="3681784"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Screens</a:t>
            </a:r>
          </a:p>
        </p:txBody>
      </p:sp>
      <p:pic>
        <p:nvPicPr>
          <p:cNvPr id="14" name="Picture 13">
            <a:extLst>
              <a:ext uri="{FF2B5EF4-FFF2-40B4-BE49-F238E27FC236}">
                <a16:creationId xmlns:a16="http://schemas.microsoft.com/office/drawing/2014/main" id="{5EEB186A-B3AB-4B47-953C-A03D1DA49538}"/>
              </a:ext>
            </a:extLst>
          </p:cNvPr>
          <p:cNvPicPr>
            <a:picLocks noChangeAspect="1"/>
          </p:cNvPicPr>
          <p:nvPr/>
        </p:nvPicPr>
        <p:blipFill>
          <a:blip r:embed="rId3"/>
          <a:stretch>
            <a:fillRect/>
          </a:stretch>
        </p:blipFill>
        <p:spPr>
          <a:xfrm>
            <a:off x="825224" y="1577439"/>
            <a:ext cx="2068512" cy="4369135"/>
          </a:xfrm>
          <a:prstGeom prst="rect">
            <a:avLst/>
          </a:prstGeom>
        </p:spPr>
      </p:pic>
      <p:pic>
        <p:nvPicPr>
          <p:cNvPr id="16" name="Picture 15">
            <a:extLst>
              <a:ext uri="{FF2B5EF4-FFF2-40B4-BE49-F238E27FC236}">
                <a16:creationId xmlns:a16="http://schemas.microsoft.com/office/drawing/2014/main" id="{FA3CDC54-DD80-49F7-BB27-FB289F014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816" y="1579715"/>
            <a:ext cx="2068512" cy="4366859"/>
          </a:xfrm>
          <a:prstGeom prst="rect">
            <a:avLst/>
          </a:prstGeom>
        </p:spPr>
      </p:pic>
      <p:pic>
        <p:nvPicPr>
          <p:cNvPr id="17" name="Picture 16">
            <a:extLst>
              <a:ext uri="{FF2B5EF4-FFF2-40B4-BE49-F238E27FC236}">
                <a16:creationId xmlns:a16="http://schemas.microsoft.com/office/drawing/2014/main" id="{7AB9F9CB-2F05-4767-90E8-8BF2149AE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408" y="1577439"/>
            <a:ext cx="2068512" cy="4432431"/>
          </a:xfrm>
          <a:prstGeom prst="rect">
            <a:avLst/>
          </a:prstGeom>
        </p:spPr>
      </p:pic>
      <p:sp>
        <p:nvSpPr>
          <p:cNvPr id="2" name="TextBox 1">
            <a:extLst>
              <a:ext uri="{FF2B5EF4-FFF2-40B4-BE49-F238E27FC236}">
                <a16:creationId xmlns:a16="http://schemas.microsoft.com/office/drawing/2014/main" id="{CEF54365-9B86-46E2-9975-ED87B637B4CD}"/>
              </a:ext>
            </a:extLst>
          </p:cNvPr>
          <p:cNvSpPr txBox="1"/>
          <p:nvPr/>
        </p:nvSpPr>
        <p:spPr>
          <a:xfrm>
            <a:off x="825224" y="6186192"/>
            <a:ext cx="2068512" cy="369332"/>
          </a:xfrm>
          <a:prstGeom prst="rect">
            <a:avLst/>
          </a:prstGeom>
          <a:noFill/>
        </p:spPr>
        <p:txBody>
          <a:bodyPr wrap="square" rtlCol="0">
            <a:spAutoFit/>
          </a:bodyPr>
          <a:lstStyle/>
          <a:p>
            <a:pPr algn="ctr"/>
            <a:r>
              <a:rPr lang="en-US" dirty="0">
                <a:solidFill>
                  <a:schemeClr val="bg1"/>
                </a:solidFill>
              </a:rPr>
              <a:t>Add Post Screen</a:t>
            </a:r>
            <a:endParaRPr lang="en-IN" dirty="0">
              <a:solidFill>
                <a:schemeClr val="bg1"/>
              </a:solidFill>
            </a:endParaRPr>
          </a:p>
        </p:txBody>
      </p:sp>
      <p:sp>
        <p:nvSpPr>
          <p:cNvPr id="18" name="TextBox 17">
            <a:extLst>
              <a:ext uri="{FF2B5EF4-FFF2-40B4-BE49-F238E27FC236}">
                <a16:creationId xmlns:a16="http://schemas.microsoft.com/office/drawing/2014/main" id="{0BB6AAF5-A31A-4AE2-BE4F-D8B89B6113E7}"/>
              </a:ext>
            </a:extLst>
          </p:cNvPr>
          <p:cNvSpPr txBox="1"/>
          <p:nvPr/>
        </p:nvSpPr>
        <p:spPr>
          <a:xfrm>
            <a:off x="4548840" y="6186192"/>
            <a:ext cx="2296490" cy="369332"/>
          </a:xfrm>
          <a:prstGeom prst="rect">
            <a:avLst/>
          </a:prstGeom>
          <a:noFill/>
        </p:spPr>
        <p:txBody>
          <a:bodyPr wrap="square" rtlCol="0">
            <a:spAutoFit/>
          </a:bodyPr>
          <a:lstStyle/>
          <a:p>
            <a:pPr algn="ctr"/>
            <a:r>
              <a:rPr lang="en-US" dirty="0">
                <a:solidFill>
                  <a:schemeClr val="bg1"/>
                </a:solidFill>
              </a:rPr>
              <a:t>Messaging Screen</a:t>
            </a:r>
            <a:endParaRPr lang="en-IN" dirty="0">
              <a:solidFill>
                <a:schemeClr val="bg1"/>
              </a:solidFill>
            </a:endParaRPr>
          </a:p>
        </p:txBody>
      </p:sp>
      <p:sp>
        <p:nvSpPr>
          <p:cNvPr id="19" name="TextBox 18">
            <a:extLst>
              <a:ext uri="{FF2B5EF4-FFF2-40B4-BE49-F238E27FC236}">
                <a16:creationId xmlns:a16="http://schemas.microsoft.com/office/drawing/2014/main" id="{DA11E83E-D668-41D1-8A96-04664F1BD197}"/>
              </a:ext>
            </a:extLst>
          </p:cNvPr>
          <p:cNvSpPr txBox="1"/>
          <p:nvPr/>
        </p:nvSpPr>
        <p:spPr>
          <a:xfrm>
            <a:off x="8484408" y="6186192"/>
            <a:ext cx="2068512" cy="369332"/>
          </a:xfrm>
          <a:prstGeom prst="rect">
            <a:avLst/>
          </a:prstGeom>
          <a:noFill/>
        </p:spPr>
        <p:txBody>
          <a:bodyPr wrap="square" rtlCol="0">
            <a:spAutoFit/>
          </a:bodyPr>
          <a:lstStyle/>
          <a:p>
            <a:pPr algn="ctr"/>
            <a:r>
              <a:rPr lang="en-US" dirty="0">
                <a:solidFill>
                  <a:schemeClr val="bg1"/>
                </a:solidFill>
              </a:rPr>
              <a:t>Chat Screen</a:t>
            </a:r>
            <a:endParaRPr lang="en-IN" dirty="0">
              <a:solidFill>
                <a:schemeClr val="bg1"/>
              </a:solidFill>
            </a:endParaRPr>
          </a:p>
        </p:txBody>
      </p:sp>
    </p:spTree>
    <p:extLst>
      <p:ext uri="{BB962C8B-B14F-4D97-AF65-F5344CB8AC3E}">
        <p14:creationId xmlns:p14="http://schemas.microsoft.com/office/powerpoint/2010/main" val="334784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20974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526948"/>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TESTING</a:t>
            </a:r>
          </a:p>
        </p:txBody>
      </p:sp>
      <p:sp>
        <p:nvSpPr>
          <p:cNvPr id="15" name="TextBox 14">
            <a:extLst>
              <a:ext uri="{FF2B5EF4-FFF2-40B4-BE49-F238E27FC236}">
                <a16:creationId xmlns:a16="http://schemas.microsoft.com/office/drawing/2014/main" id="{BCF27F08-96BA-40F0-B605-9CCC9CDDE414}"/>
              </a:ext>
            </a:extLst>
          </p:cNvPr>
          <p:cNvSpPr txBox="1"/>
          <p:nvPr/>
        </p:nvSpPr>
        <p:spPr>
          <a:xfrm>
            <a:off x="881843" y="1407500"/>
            <a:ext cx="10081120" cy="5170646"/>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2000" dirty="0">
                <a:solidFill>
                  <a:schemeClr val="bg1"/>
                </a:solidFill>
              </a:rPr>
              <a:t>We have tested our application using firebase </a:t>
            </a:r>
            <a:r>
              <a:rPr lang="en-US" sz="2000" dirty="0" err="1">
                <a:solidFill>
                  <a:schemeClr val="bg1"/>
                </a:solidFill>
              </a:rPr>
              <a:t>testlab</a:t>
            </a:r>
            <a:r>
              <a:rPr lang="en-US" sz="2000" dirty="0">
                <a:solidFill>
                  <a:schemeClr val="bg1"/>
                </a:solidFill>
              </a:rPr>
              <a:t> which is a cloud-based app testing tool that lets an app test on a range of devices and configurations and displays the result in a test matrix.</a:t>
            </a:r>
          </a:p>
          <a:p>
            <a:pPr marL="285750" indent="-285750" algn="just">
              <a:spcAft>
                <a:spcPts val="600"/>
              </a:spcAft>
              <a:buFont typeface="Arial" panose="020B0604020202020204" pitchFamily="34" charset="0"/>
              <a:buChar char="•"/>
            </a:pPr>
            <a:r>
              <a:rPr lang="en-IN" sz="2000" dirty="0">
                <a:solidFill>
                  <a:schemeClr val="bg1"/>
                </a:solidFill>
              </a:rPr>
              <a:t>From the list of various tests we have chose </a:t>
            </a:r>
            <a:r>
              <a:rPr lang="en-IN" sz="2000" dirty="0" err="1">
                <a:solidFill>
                  <a:schemeClr val="bg1"/>
                </a:solidFill>
              </a:rPr>
              <a:t>robo</a:t>
            </a:r>
            <a:r>
              <a:rPr lang="en-IN" sz="2000" dirty="0">
                <a:solidFill>
                  <a:schemeClr val="bg1"/>
                </a:solidFill>
              </a:rPr>
              <a:t> test to test our application which captures the log files and saves a series of screenshots and creates a video based on the simulation process.</a:t>
            </a:r>
          </a:p>
          <a:p>
            <a:pPr marL="285750" indent="-285750" algn="just">
              <a:spcAft>
                <a:spcPts val="600"/>
              </a:spcAft>
              <a:buFont typeface="Arial" panose="020B0604020202020204" pitchFamily="34" charset="0"/>
              <a:buChar char="•"/>
            </a:pPr>
            <a:r>
              <a:rPr lang="en-IN" sz="2000" dirty="0">
                <a:solidFill>
                  <a:schemeClr val="bg1"/>
                </a:solidFill>
              </a:rPr>
              <a:t>The </a:t>
            </a:r>
            <a:r>
              <a:rPr lang="en-IN" sz="2000" dirty="0" err="1">
                <a:solidFill>
                  <a:schemeClr val="bg1"/>
                </a:solidFill>
              </a:rPr>
              <a:t>robo</a:t>
            </a:r>
            <a:r>
              <a:rPr lang="en-IN" sz="2000" dirty="0">
                <a:solidFill>
                  <a:schemeClr val="bg1"/>
                </a:solidFill>
              </a:rPr>
              <a:t> test crawl shows the stats regarding the actions, activities and screens that occur during the test.</a:t>
            </a:r>
          </a:p>
          <a:p>
            <a:pPr marL="285750" indent="-285750" algn="just">
              <a:spcAft>
                <a:spcPts val="600"/>
              </a:spcAft>
              <a:buFont typeface="Arial" panose="020B0604020202020204" pitchFamily="34" charset="0"/>
              <a:buChar char="•"/>
            </a:pPr>
            <a:r>
              <a:rPr lang="en-IN" sz="2000" dirty="0">
                <a:solidFill>
                  <a:schemeClr val="bg1"/>
                </a:solidFill>
              </a:rPr>
              <a:t>A complete flowchart is generated which runs through the entire application and trigger each activity buttons  and test in several ways possible.</a:t>
            </a:r>
          </a:p>
          <a:p>
            <a:pPr marL="285750" indent="-285750" algn="just">
              <a:spcAft>
                <a:spcPts val="600"/>
              </a:spcAft>
              <a:buFont typeface="Arial" panose="020B0604020202020204" pitchFamily="34" charset="0"/>
              <a:buChar char="•"/>
            </a:pPr>
            <a:r>
              <a:rPr lang="en-IN" sz="2000" dirty="0">
                <a:solidFill>
                  <a:schemeClr val="bg1"/>
                </a:solidFill>
              </a:rPr>
              <a:t>Few bugs regarding the authentication page have been trigger and have been rectified later. </a:t>
            </a:r>
          </a:p>
          <a:p>
            <a:pPr marL="285750" indent="-285750" algn="just">
              <a:spcAft>
                <a:spcPts val="600"/>
              </a:spcAft>
              <a:buFont typeface="Arial" panose="020B0604020202020204" pitchFamily="34" charset="0"/>
              <a:buChar char="•"/>
            </a:pPr>
            <a:r>
              <a:rPr lang="en-IN" sz="2000" dirty="0">
                <a:solidFill>
                  <a:schemeClr val="bg1"/>
                </a:solidFill>
              </a:rPr>
              <a:t>A final report is generated which shows the compatibility of the application.</a:t>
            </a:r>
          </a:p>
          <a:p>
            <a:pPr marL="285750" indent="-285750" algn="just">
              <a:spcAft>
                <a:spcPts val="600"/>
              </a:spcAft>
              <a:buFont typeface="Arial" panose="020B0604020202020204" pitchFamily="34" charset="0"/>
              <a:buChar char="•"/>
            </a:pPr>
            <a:r>
              <a:rPr lang="en-IN" sz="2000" dirty="0">
                <a:solidFill>
                  <a:schemeClr val="bg1"/>
                </a:solidFill>
              </a:rPr>
              <a:t>The application is tested again after rectifying the bugs and a final report is generated where all the bugs have been rectified, stating the app is safe to use.</a:t>
            </a:r>
          </a:p>
        </p:txBody>
      </p:sp>
    </p:spTree>
    <p:extLst>
      <p:ext uri="{BB962C8B-B14F-4D97-AF65-F5344CB8AC3E}">
        <p14:creationId xmlns:p14="http://schemas.microsoft.com/office/powerpoint/2010/main" val="4172743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648249"/>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TESTING</a:t>
            </a:r>
          </a:p>
        </p:txBody>
      </p:sp>
      <p:pic>
        <p:nvPicPr>
          <p:cNvPr id="3" name="Picture 2">
            <a:extLst>
              <a:ext uri="{FF2B5EF4-FFF2-40B4-BE49-F238E27FC236}">
                <a16:creationId xmlns:a16="http://schemas.microsoft.com/office/drawing/2014/main" id="{2DCE6B53-3F1F-4F7F-98AA-0E400DAB54F4}"/>
              </a:ext>
            </a:extLst>
          </p:cNvPr>
          <p:cNvPicPr>
            <a:picLocks noChangeAspect="1"/>
          </p:cNvPicPr>
          <p:nvPr/>
        </p:nvPicPr>
        <p:blipFill rotWithShape="1">
          <a:blip r:embed="rId3"/>
          <a:srcRect l="24544" t="35818" r="4763" b="9296"/>
          <a:stretch/>
        </p:blipFill>
        <p:spPr>
          <a:xfrm>
            <a:off x="412229" y="1918957"/>
            <a:ext cx="5955580" cy="3662693"/>
          </a:xfrm>
          <a:prstGeom prst="rect">
            <a:avLst/>
          </a:prstGeom>
        </p:spPr>
      </p:pic>
      <p:pic>
        <p:nvPicPr>
          <p:cNvPr id="14" name="Picture 13">
            <a:extLst>
              <a:ext uri="{FF2B5EF4-FFF2-40B4-BE49-F238E27FC236}">
                <a16:creationId xmlns:a16="http://schemas.microsoft.com/office/drawing/2014/main" id="{11DAD3C3-C42A-4158-BCB3-2A2ED1DE1B81}"/>
              </a:ext>
            </a:extLst>
          </p:cNvPr>
          <p:cNvPicPr>
            <a:picLocks noChangeAspect="1"/>
          </p:cNvPicPr>
          <p:nvPr/>
        </p:nvPicPr>
        <p:blipFill rotWithShape="1">
          <a:blip r:embed="rId4"/>
          <a:srcRect l="21622" t="43659" r="2260" b="35577"/>
          <a:stretch/>
        </p:blipFill>
        <p:spPr>
          <a:xfrm>
            <a:off x="6673632" y="4153551"/>
            <a:ext cx="5256585" cy="948918"/>
          </a:xfrm>
          <a:prstGeom prst="rect">
            <a:avLst/>
          </a:prstGeom>
        </p:spPr>
      </p:pic>
      <p:pic>
        <p:nvPicPr>
          <p:cNvPr id="18" name="Picture 17">
            <a:extLst>
              <a:ext uri="{FF2B5EF4-FFF2-40B4-BE49-F238E27FC236}">
                <a16:creationId xmlns:a16="http://schemas.microsoft.com/office/drawing/2014/main" id="{59E7E87F-4400-4E1E-8B58-A12FD570AE17}"/>
              </a:ext>
            </a:extLst>
          </p:cNvPr>
          <p:cNvPicPr>
            <a:picLocks noChangeAspect="1"/>
          </p:cNvPicPr>
          <p:nvPr/>
        </p:nvPicPr>
        <p:blipFill rotWithShape="1">
          <a:blip r:embed="rId5"/>
          <a:srcRect l="21658" t="29711" r="27679" b="50000"/>
          <a:stretch/>
        </p:blipFill>
        <p:spPr>
          <a:xfrm>
            <a:off x="6654967" y="2174528"/>
            <a:ext cx="5256584" cy="1184106"/>
          </a:xfrm>
          <a:prstGeom prst="rect">
            <a:avLst/>
          </a:prstGeom>
        </p:spPr>
      </p:pic>
    </p:spTree>
    <p:extLst>
      <p:ext uri="{BB962C8B-B14F-4D97-AF65-F5344CB8AC3E}">
        <p14:creationId xmlns:p14="http://schemas.microsoft.com/office/powerpoint/2010/main" val="196468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648249"/>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TESTING</a:t>
            </a:r>
          </a:p>
        </p:txBody>
      </p:sp>
      <p:pic>
        <p:nvPicPr>
          <p:cNvPr id="12" name="Picture 11">
            <a:extLst>
              <a:ext uri="{FF2B5EF4-FFF2-40B4-BE49-F238E27FC236}">
                <a16:creationId xmlns:a16="http://schemas.microsoft.com/office/drawing/2014/main" id="{786DD1E9-7924-444C-97A0-FBDD06483463}"/>
              </a:ext>
            </a:extLst>
          </p:cNvPr>
          <p:cNvPicPr>
            <a:picLocks noChangeAspect="1"/>
          </p:cNvPicPr>
          <p:nvPr/>
        </p:nvPicPr>
        <p:blipFill rotWithShape="1">
          <a:blip r:embed="rId3"/>
          <a:srcRect l="25390" t="16889" r="21027" b="7569"/>
          <a:stretch/>
        </p:blipFill>
        <p:spPr>
          <a:xfrm>
            <a:off x="2971068" y="1558823"/>
            <a:ext cx="6249863" cy="4956276"/>
          </a:xfrm>
          <a:prstGeom prst="rect">
            <a:avLst/>
          </a:prstGeom>
        </p:spPr>
      </p:pic>
    </p:spTree>
    <p:extLst>
      <p:ext uri="{BB962C8B-B14F-4D97-AF65-F5344CB8AC3E}">
        <p14:creationId xmlns:p14="http://schemas.microsoft.com/office/powerpoint/2010/main" val="227045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1" y="648249"/>
            <a:ext cx="6119763"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BUGS </a:t>
            </a:r>
            <a:r>
              <a:rPr lang="en-IN" sz="3500" dirty="0">
                <a:solidFill>
                  <a:srgbClr val="92D050"/>
                </a:solidFill>
                <a:latin typeface="Consolas" panose="020B0609020204030204" pitchFamily="49" charset="0"/>
                <a:sym typeface="Wingdings" panose="05000000000000000000" pitchFamily="2" charset="2"/>
              </a:rPr>
              <a:t> that we resolved</a:t>
            </a:r>
            <a:endParaRPr lang="en-IN" sz="3500" dirty="0">
              <a:solidFill>
                <a:srgbClr val="92D050"/>
              </a:solidFill>
              <a:latin typeface="Consolas" panose="020B0609020204030204" pitchFamily="49"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277" y="1663073"/>
            <a:ext cx="2237874" cy="47107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8579" y="1663073"/>
            <a:ext cx="2231390" cy="471071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51" y="1663073"/>
            <a:ext cx="2237874" cy="47244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8459" y="1663073"/>
            <a:ext cx="2243478" cy="473623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3507" y="1663073"/>
            <a:ext cx="2286920" cy="4735710"/>
          </a:xfrm>
          <a:prstGeom prst="rect">
            <a:avLst/>
          </a:prstGeom>
        </p:spPr>
      </p:pic>
    </p:spTree>
    <p:extLst>
      <p:ext uri="{BB962C8B-B14F-4D97-AF65-F5344CB8AC3E}">
        <p14:creationId xmlns:p14="http://schemas.microsoft.com/office/powerpoint/2010/main" val="2469313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1" y="648249"/>
            <a:ext cx="6119763"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BUGS </a:t>
            </a:r>
            <a:r>
              <a:rPr lang="en-IN" sz="3500" dirty="0">
                <a:solidFill>
                  <a:srgbClr val="92D050"/>
                </a:solidFill>
                <a:latin typeface="Consolas" panose="020B0609020204030204" pitchFamily="49" charset="0"/>
                <a:sym typeface="Wingdings" panose="05000000000000000000" pitchFamily="2" charset="2"/>
              </a:rPr>
              <a:t> that we resolved</a:t>
            </a:r>
            <a:endParaRPr lang="en-IN" sz="3500" dirty="0">
              <a:solidFill>
                <a:srgbClr val="92D050"/>
              </a:solidFill>
              <a:latin typeface="Consolas" panose="020B0609020204030204" pitchFamily="49"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519" y="1663073"/>
            <a:ext cx="2231390" cy="47107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8579" y="1663073"/>
            <a:ext cx="2231390" cy="47107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51" y="1663073"/>
            <a:ext cx="2237873" cy="47244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8459" y="1663074"/>
            <a:ext cx="2243478" cy="473623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5351" y="1663073"/>
            <a:ext cx="2243231" cy="4735710"/>
          </a:xfrm>
          <a:prstGeom prst="rect">
            <a:avLst/>
          </a:prstGeom>
        </p:spPr>
      </p:pic>
    </p:spTree>
    <p:extLst>
      <p:ext uri="{BB962C8B-B14F-4D97-AF65-F5344CB8AC3E}">
        <p14:creationId xmlns:p14="http://schemas.microsoft.com/office/powerpoint/2010/main" val="224589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197880"/>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489626"/>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SECURITY</a:t>
            </a:r>
          </a:p>
        </p:txBody>
      </p:sp>
      <p:sp>
        <p:nvSpPr>
          <p:cNvPr id="18" name="TextBox 17">
            <a:extLst>
              <a:ext uri="{FF2B5EF4-FFF2-40B4-BE49-F238E27FC236}">
                <a16:creationId xmlns:a16="http://schemas.microsoft.com/office/drawing/2014/main" id="{B8AC424B-D2F6-4E85-8B40-5C6B57C67682}"/>
              </a:ext>
            </a:extLst>
          </p:cNvPr>
          <p:cNvSpPr txBox="1"/>
          <p:nvPr/>
        </p:nvSpPr>
        <p:spPr>
          <a:xfrm>
            <a:off x="555456" y="1326157"/>
            <a:ext cx="11011564" cy="2554545"/>
          </a:xfrm>
          <a:prstGeom prst="rect">
            <a:avLst/>
          </a:prstGeom>
          <a:noFill/>
        </p:spPr>
        <p:txBody>
          <a:bodyPr wrap="square">
            <a:spAutoFit/>
          </a:bodyPr>
          <a:lstStyle/>
          <a:p>
            <a:pPr marL="285750" indent="-285750">
              <a:buFont typeface="Wingdings" panose="05000000000000000000" pitchFamily="2" charset="2"/>
              <a:buChar char="§"/>
            </a:pPr>
            <a:r>
              <a:rPr lang="en-IN" sz="2000" dirty="0">
                <a:solidFill>
                  <a:schemeClr val="bg1"/>
                </a:solidFill>
              </a:rPr>
              <a:t>Coming to security concerns, </a:t>
            </a:r>
            <a:r>
              <a:rPr lang="en-US" sz="2000" dirty="0">
                <a:solidFill>
                  <a:schemeClr val="bg1"/>
                </a:solidFill>
              </a:rPr>
              <a:t>Firebase Security Rules work by matching a pattern against database paths, and then applying custom conditions to allow access to data at those paths. All Rules across Firebase products have a path-matching component and a conditional statement allowing read or write access.</a:t>
            </a:r>
          </a:p>
          <a:p>
            <a:pPr marL="285750" indent="-285750">
              <a:buFont typeface="Wingdings" panose="05000000000000000000" pitchFamily="2" charset="2"/>
              <a:buChar char="§"/>
            </a:pPr>
            <a:r>
              <a:rPr lang="en-US" sz="2000" dirty="0">
                <a:solidFill>
                  <a:schemeClr val="bg1"/>
                </a:solidFill>
              </a:rPr>
              <a:t>W</a:t>
            </a:r>
            <a:r>
              <a:rPr lang="en-IN" sz="2000" dirty="0">
                <a:solidFill>
                  <a:schemeClr val="bg1"/>
                </a:solidFill>
              </a:rPr>
              <a:t>e have used  O-Auth authentication that hashes the passwords during login so that the passwords cannot be retried even when the person gets the hash code. Each password will have a specific hash code that cannot be decoded back. So, this makes the authentication secure and make the users feel safe using our application.</a:t>
            </a:r>
          </a:p>
        </p:txBody>
      </p:sp>
      <p:pic>
        <p:nvPicPr>
          <p:cNvPr id="3" name="Picture 2">
            <a:extLst>
              <a:ext uri="{FF2B5EF4-FFF2-40B4-BE49-F238E27FC236}">
                <a16:creationId xmlns:a16="http://schemas.microsoft.com/office/drawing/2014/main" id="{A4C14618-99D5-4240-AEDE-B2B3324D1F16}"/>
              </a:ext>
            </a:extLst>
          </p:cNvPr>
          <p:cNvPicPr>
            <a:picLocks noChangeAspect="1"/>
          </p:cNvPicPr>
          <p:nvPr/>
        </p:nvPicPr>
        <p:blipFill>
          <a:blip r:embed="rId3"/>
          <a:stretch>
            <a:fillRect/>
          </a:stretch>
        </p:blipFill>
        <p:spPr>
          <a:xfrm>
            <a:off x="2188577" y="3880702"/>
            <a:ext cx="7207349" cy="2768963"/>
          </a:xfrm>
          <a:prstGeom prst="rect">
            <a:avLst/>
          </a:prstGeom>
        </p:spPr>
      </p:pic>
    </p:spTree>
    <p:extLst>
      <p:ext uri="{BB962C8B-B14F-4D97-AF65-F5344CB8AC3E}">
        <p14:creationId xmlns:p14="http://schemas.microsoft.com/office/powerpoint/2010/main" val="498495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36479"/>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216543"/>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7" name="TextBox 6">
            <a:extLst>
              <a:ext uri="{FF2B5EF4-FFF2-40B4-BE49-F238E27FC236}">
                <a16:creationId xmlns:a16="http://schemas.microsoft.com/office/drawing/2014/main" id="{35DA4ED1-27E4-4D94-AE31-30F2BAE7ABA5}"/>
              </a:ext>
            </a:extLst>
          </p:cNvPr>
          <p:cNvSpPr txBox="1"/>
          <p:nvPr/>
        </p:nvSpPr>
        <p:spPr>
          <a:xfrm>
            <a:off x="594802" y="498957"/>
            <a:ext cx="5884826"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MAINTAINANCE</a:t>
            </a:r>
          </a:p>
        </p:txBody>
      </p:sp>
      <p:sp>
        <p:nvSpPr>
          <p:cNvPr id="16" name="TextBox 15">
            <a:extLst>
              <a:ext uri="{FF2B5EF4-FFF2-40B4-BE49-F238E27FC236}">
                <a16:creationId xmlns:a16="http://schemas.microsoft.com/office/drawing/2014/main" id="{890B456B-E2FC-4DD3-800C-46537F0060BA}"/>
              </a:ext>
            </a:extLst>
          </p:cNvPr>
          <p:cNvSpPr txBox="1"/>
          <p:nvPr/>
        </p:nvSpPr>
        <p:spPr>
          <a:xfrm>
            <a:off x="621804" y="1369825"/>
            <a:ext cx="10677567"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solidFill>
              </a:rPr>
              <a:t>As we know maintenance is an important part of the cycle that comprises the major part(around 60%) of the entire waterfall model. This is the process of enhancing and optimizing deployed software and rectifying defects.</a:t>
            </a:r>
          </a:p>
          <a:p>
            <a:pPr marL="285750" indent="-285750" algn="just">
              <a:buFont typeface="Arial" panose="020B0604020202020204" pitchFamily="34" charset="0"/>
              <a:buChar char="•"/>
            </a:pPr>
            <a:r>
              <a:rPr lang="en-US" sz="2000" dirty="0">
                <a:solidFill>
                  <a:schemeClr val="bg1"/>
                </a:solidFill>
              </a:rPr>
              <a:t>Our application is maintained under the 4 categories of maintenance namely,</a:t>
            </a:r>
          </a:p>
          <a:p>
            <a:pPr marL="742950" lvl="1" indent="-285750" algn="just">
              <a:buFont typeface="Wingdings" panose="05000000000000000000" pitchFamily="2" charset="2"/>
              <a:buChar char="§"/>
            </a:pPr>
            <a:r>
              <a:rPr lang="en-IN" sz="2000" dirty="0">
                <a:solidFill>
                  <a:schemeClr val="bg1"/>
                </a:solidFill>
              </a:rPr>
              <a:t>Corrective Maintenance – Majority of the bugs occurred during testing are rectified and some are to be taken care of. Once the app gets deployed, then some other bugs can be found and rectified based on user feedbacks.</a:t>
            </a:r>
          </a:p>
          <a:p>
            <a:pPr marL="742950" lvl="1" indent="-285750" algn="just">
              <a:buFont typeface="Wingdings" panose="05000000000000000000" pitchFamily="2" charset="2"/>
              <a:buChar char="§"/>
            </a:pPr>
            <a:r>
              <a:rPr lang="en-IN" sz="2000" dirty="0">
                <a:solidFill>
                  <a:schemeClr val="bg1"/>
                </a:solidFill>
              </a:rPr>
              <a:t>Adaptive Maintenance – Implementing comments module when the application is set to release. Any further implementations can be taken care of based on user requests.</a:t>
            </a:r>
          </a:p>
          <a:p>
            <a:pPr marL="742950" lvl="1" indent="-285750" algn="just">
              <a:buFont typeface="Wingdings" panose="05000000000000000000" pitchFamily="2" charset="2"/>
              <a:buChar char="§"/>
            </a:pPr>
            <a:r>
              <a:rPr lang="en-IN" sz="2000" dirty="0">
                <a:solidFill>
                  <a:schemeClr val="bg1"/>
                </a:solidFill>
              </a:rPr>
              <a:t>Perfective Maintenance – Some asynchronous actions while retrieving data from the database can be taken care of by providing loading screens or by creating some default component when the data is being rendered.</a:t>
            </a:r>
          </a:p>
          <a:p>
            <a:pPr marL="742950" lvl="1" indent="-285750" algn="just">
              <a:buFont typeface="Wingdings" panose="05000000000000000000" pitchFamily="2" charset="2"/>
              <a:buChar char="§"/>
            </a:pPr>
            <a:r>
              <a:rPr lang="en-IN" sz="2000" dirty="0">
                <a:solidFill>
                  <a:schemeClr val="bg1"/>
                </a:solidFill>
              </a:rPr>
              <a:t>Preventive Maintenance – Technologies used in the development are of latest version. So, this issues will not occur in near time. This could be taken care later when required. A cloud storage that lasts longer must be chosen so that we could have a stable and secure database.</a:t>
            </a:r>
          </a:p>
        </p:txBody>
      </p:sp>
    </p:spTree>
    <p:extLst>
      <p:ext uri="{BB962C8B-B14F-4D97-AF65-F5344CB8AC3E}">
        <p14:creationId xmlns:p14="http://schemas.microsoft.com/office/powerpoint/2010/main" val="58660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3" y="701308"/>
            <a:ext cx="5086904"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About GOSSIP </a:t>
            </a:r>
            <a:endParaRPr lang="en-IN" sz="3000" dirty="0">
              <a:solidFill>
                <a:srgbClr val="92D050"/>
              </a:solidFill>
              <a:latin typeface="Consolas" panose="020B0609020204030204" pitchFamily="49" charset="0"/>
            </a:endParaRP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513876"/>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A8E5F3D2-BEC4-4059-9C46-64CD67E10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108312" y="2450236"/>
            <a:ext cx="2705466" cy="2579413"/>
          </a:xfrm>
          <a:prstGeom prst="rect">
            <a:avLst/>
          </a:prstGeom>
        </p:spPr>
      </p:pic>
      <p:sp>
        <p:nvSpPr>
          <p:cNvPr id="12" name="TextBox 11">
            <a:extLst>
              <a:ext uri="{FF2B5EF4-FFF2-40B4-BE49-F238E27FC236}">
                <a16:creationId xmlns:a16="http://schemas.microsoft.com/office/drawing/2014/main" id="{2BD4C7D4-5227-4F2E-8394-9F17F787D329}"/>
              </a:ext>
            </a:extLst>
          </p:cNvPr>
          <p:cNvSpPr txBox="1"/>
          <p:nvPr/>
        </p:nvSpPr>
        <p:spPr>
          <a:xfrm>
            <a:off x="594804" y="1741758"/>
            <a:ext cx="5663954" cy="4247317"/>
          </a:xfrm>
          <a:prstGeom prst="rect">
            <a:avLst/>
          </a:prstGeom>
          <a:noFill/>
        </p:spPr>
        <p:txBody>
          <a:bodyPr wrap="square" lIns="91440" tIns="45720" rIns="91440" bIns="45720" rtlCol="0" anchor="t">
            <a:spAutoFit/>
          </a:bodyPr>
          <a:lstStyle/>
          <a:p>
            <a:pPr algn="just">
              <a:lnSpc>
                <a:spcPct val="150000"/>
              </a:lnSpc>
            </a:pPr>
            <a:r>
              <a:rPr lang="en-US" dirty="0">
                <a:solidFill>
                  <a:schemeClr val="bg1"/>
                </a:solidFill>
              </a:rPr>
              <a:t>GOSSIP is a mobile based application  that connects the students socially with their friends and to explore the lifestyle of their friends. The proposed systems includes </a:t>
            </a:r>
            <a:r>
              <a:rPr lang="en-US" dirty="0">
                <a:solidFill>
                  <a:schemeClr val="bg1"/>
                </a:solidFill>
                <a:latin typeface="Consolas" panose="020B0609020204030204" pitchFamily="49" charset="0"/>
              </a:rPr>
              <a:t>several</a:t>
            </a:r>
            <a:r>
              <a:rPr lang="en-US" dirty="0">
                <a:solidFill>
                  <a:schemeClr val="bg1"/>
                </a:solidFill>
              </a:rPr>
              <a:t> components such as </a:t>
            </a:r>
            <a:r>
              <a:rPr lang="en-US" dirty="0">
                <a:solidFill>
                  <a:schemeClr val="bg1"/>
                </a:solidFill>
                <a:latin typeface="Candara" panose="020E0502030303020204" pitchFamily="34" charset="0"/>
              </a:rPr>
              <a:t>authentication</a:t>
            </a:r>
            <a:r>
              <a:rPr lang="en-US" dirty="0">
                <a:solidFill>
                  <a:schemeClr val="bg1"/>
                </a:solidFill>
              </a:rPr>
              <a:t>, chat module, profile manager,  and posts manager.</a:t>
            </a:r>
          </a:p>
          <a:p>
            <a:pPr>
              <a:lnSpc>
                <a:spcPct val="150000"/>
              </a:lnSpc>
            </a:pPr>
            <a:endParaRPr lang="en-US" dirty="0">
              <a:solidFill>
                <a:schemeClr val="bg1"/>
              </a:solidFill>
            </a:endParaRPr>
          </a:p>
          <a:p>
            <a:pPr algn="just">
              <a:lnSpc>
                <a:spcPct val="150000"/>
              </a:lnSpc>
            </a:pPr>
            <a:r>
              <a:rPr lang="en-US" dirty="0">
                <a:solidFill>
                  <a:schemeClr val="bg1"/>
                </a:solidFill>
              </a:rPr>
              <a:t>In order to better engage students in the learner process the GOSSIP facilitate and automate students and instructors’ interaction through a set of services similar to those present in social networks.</a:t>
            </a:r>
            <a:endParaRPr lang="en-IN" dirty="0">
              <a:solidFill>
                <a:schemeClr val="bg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Tree>
    <p:extLst>
      <p:ext uri="{BB962C8B-B14F-4D97-AF65-F5344CB8AC3E}">
        <p14:creationId xmlns:p14="http://schemas.microsoft.com/office/powerpoint/2010/main" val="309367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1" y="701308"/>
            <a:ext cx="6979191"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Summary</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flipV="1">
            <a:off x="688017" y="1509623"/>
            <a:ext cx="9517032" cy="4253"/>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8" name="TextBox 7">
            <a:extLst>
              <a:ext uri="{FF2B5EF4-FFF2-40B4-BE49-F238E27FC236}">
                <a16:creationId xmlns:a16="http://schemas.microsoft.com/office/drawing/2014/main" id="{2BD4C7D4-5227-4F2E-8394-9F17F787D329}"/>
              </a:ext>
            </a:extLst>
          </p:cNvPr>
          <p:cNvSpPr txBox="1"/>
          <p:nvPr/>
        </p:nvSpPr>
        <p:spPr>
          <a:xfrm>
            <a:off x="594801" y="2028828"/>
            <a:ext cx="9543809" cy="3000821"/>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
            </a:pPr>
            <a:r>
              <a:rPr lang="en-US" dirty="0">
                <a:solidFill>
                  <a:schemeClr val="bg1"/>
                </a:solidFill>
              </a:rPr>
              <a:t>GOSSIP is an application that automates students interaction during  pandemic situations.</a:t>
            </a:r>
          </a:p>
          <a:p>
            <a:pPr marL="285750" indent="-285750" algn="just">
              <a:lnSpc>
                <a:spcPct val="150000"/>
              </a:lnSpc>
              <a:buFont typeface="Wingdings" panose="05000000000000000000" pitchFamily="2" charset="2"/>
              <a:buChar char="§"/>
            </a:pPr>
            <a:r>
              <a:rPr lang="en-US" dirty="0">
                <a:solidFill>
                  <a:schemeClr val="bg1"/>
                </a:solidFill>
              </a:rPr>
              <a:t>To preserve the consistency in the user interface and functionality, the GOSSIP mainly provides the familiar features and activities </a:t>
            </a:r>
          </a:p>
          <a:p>
            <a:pPr marL="285750" indent="-285750" algn="just">
              <a:lnSpc>
                <a:spcPct val="150000"/>
              </a:lnSpc>
              <a:buFont typeface="Wingdings" panose="05000000000000000000" pitchFamily="2" charset="2"/>
              <a:buChar char="§"/>
            </a:pPr>
            <a:r>
              <a:rPr lang="en-US" dirty="0">
                <a:solidFill>
                  <a:schemeClr val="bg1"/>
                </a:solidFill>
              </a:rPr>
              <a:t>The Application can be further improved by including many other modules like search bar, using camera and gallery, campus guide etc..,</a:t>
            </a:r>
          </a:p>
          <a:p>
            <a:pPr marL="285750" indent="-285750" algn="just">
              <a:lnSpc>
                <a:spcPct val="150000"/>
              </a:lnSpc>
              <a:buFont typeface="Wingdings" panose="05000000000000000000" pitchFamily="2" charset="2"/>
              <a:buChar char="§"/>
            </a:pPr>
            <a:r>
              <a:rPr lang="en-US" dirty="0">
                <a:solidFill>
                  <a:schemeClr val="bg1"/>
                </a:solidFill>
              </a:rPr>
              <a:t>Overall this project helps in understanding the concepts of software Engineering.</a:t>
            </a:r>
          </a:p>
        </p:txBody>
      </p:sp>
    </p:spTree>
    <p:extLst>
      <p:ext uri="{BB962C8B-B14F-4D97-AF65-F5344CB8AC3E}">
        <p14:creationId xmlns:p14="http://schemas.microsoft.com/office/powerpoint/2010/main" val="69810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4597006" y="4133654"/>
            <a:ext cx="2407643"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Thank You</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1153238" y="5011055"/>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Tree>
    <p:extLst>
      <p:ext uri="{BB962C8B-B14F-4D97-AF65-F5344CB8AC3E}">
        <p14:creationId xmlns:p14="http://schemas.microsoft.com/office/powerpoint/2010/main" val="115234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3" y="701308"/>
            <a:ext cx="5086904" cy="553998"/>
          </a:xfrm>
          <a:prstGeom prst="rect">
            <a:avLst/>
          </a:prstGeom>
          <a:noFill/>
        </p:spPr>
        <p:txBody>
          <a:bodyPr wrap="square" rtlCol="0">
            <a:spAutoFit/>
          </a:bodyPr>
          <a:lstStyle/>
          <a:p>
            <a:r>
              <a:rPr lang="en-IN" sz="3000" dirty="0">
                <a:solidFill>
                  <a:srgbClr val="92D050"/>
                </a:solidFill>
                <a:latin typeface="Consolas" panose="020B0609020204030204" pitchFamily="49" charset="0"/>
              </a:rPr>
              <a:t>Description</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513876"/>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BD4C7D4-5227-4F2E-8394-9F17F787D329}"/>
              </a:ext>
            </a:extLst>
          </p:cNvPr>
          <p:cNvSpPr txBox="1"/>
          <p:nvPr/>
        </p:nvSpPr>
        <p:spPr>
          <a:xfrm>
            <a:off x="594804" y="1956613"/>
            <a:ext cx="10080592" cy="3416320"/>
          </a:xfrm>
          <a:prstGeom prst="rect">
            <a:avLst/>
          </a:prstGeom>
          <a:noFill/>
        </p:spPr>
        <p:txBody>
          <a:bodyPr wrap="square" lIns="91440" tIns="45720" rIns="91440" bIns="45720" rtlCol="0" anchor="t">
            <a:spAutoFit/>
          </a:bodyPr>
          <a:lstStyle/>
          <a:p>
            <a:pPr algn="just">
              <a:lnSpc>
                <a:spcPct val="150000"/>
              </a:lnSpc>
            </a:pPr>
            <a:r>
              <a:rPr lang="en-US" dirty="0">
                <a:solidFill>
                  <a:schemeClr val="bg1"/>
                </a:solidFill>
              </a:rPr>
              <a:t>During this pandemic situation we all know how badly we are missing our college and friends. We love to share our experiences with each other. And now some people are off to campus and the rest couldn’t. They like to share their college experiences with others in the college. So, we don’t find a social media platform restricted to users with in the campus. </a:t>
            </a:r>
          </a:p>
          <a:p>
            <a:pPr algn="just">
              <a:lnSpc>
                <a:spcPct val="150000"/>
              </a:lnSpc>
            </a:pPr>
            <a:r>
              <a:rPr lang="en-US" dirty="0">
                <a:solidFill>
                  <a:schemeClr val="bg1"/>
                </a:solidFill>
              </a:rPr>
              <a:t>     Keeping a view on this we would like to develop a intra-campus social media application restricted to users with in the college. This type of application plays a crucial role in connecting people and developing relations, not only students of a batch but also with other batches and clubs as well. The application includes, posting images and ideas, chat module and profile info.</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Tree>
    <p:extLst>
      <p:ext uri="{BB962C8B-B14F-4D97-AF65-F5344CB8AC3E}">
        <p14:creationId xmlns:p14="http://schemas.microsoft.com/office/powerpoint/2010/main" val="22990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3001119" y="4064642"/>
            <a:ext cx="7137492"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OUTCOME AND REQUIREMENTS</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1153238" y="5011055"/>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Tree>
    <p:extLst>
      <p:ext uri="{BB962C8B-B14F-4D97-AF65-F5344CB8AC3E}">
        <p14:creationId xmlns:p14="http://schemas.microsoft.com/office/powerpoint/2010/main" val="1932894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0" y="0"/>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2" y="701308"/>
            <a:ext cx="6752482"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Tools Used to Shape-out GOSSIP</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513876"/>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BD4C7D4-5227-4F2E-8394-9F17F787D329}"/>
              </a:ext>
            </a:extLst>
          </p:cNvPr>
          <p:cNvSpPr txBox="1"/>
          <p:nvPr/>
        </p:nvSpPr>
        <p:spPr>
          <a:xfrm>
            <a:off x="594802" y="2028828"/>
            <a:ext cx="5663954" cy="3000821"/>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
            </a:pPr>
            <a:r>
              <a:rPr lang="en-US" dirty="0">
                <a:solidFill>
                  <a:schemeClr val="bg1"/>
                </a:solidFill>
              </a:rPr>
              <a:t>React Native</a:t>
            </a:r>
          </a:p>
          <a:p>
            <a:pPr marL="285750" indent="-285750" algn="just">
              <a:lnSpc>
                <a:spcPct val="150000"/>
              </a:lnSpc>
              <a:buFont typeface="Wingdings" panose="05000000000000000000" pitchFamily="2" charset="2"/>
              <a:buChar char="§"/>
            </a:pPr>
            <a:r>
              <a:rPr lang="en-US" dirty="0">
                <a:solidFill>
                  <a:schemeClr val="bg1"/>
                </a:solidFill>
              </a:rPr>
              <a:t>Material UI</a:t>
            </a:r>
          </a:p>
          <a:p>
            <a:pPr marL="285750" indent="-285750" algn="just">
              <a:lnSpc>
                <a:spcPct val="150000"/>
              </a:lnSpc>
              <a:buFont typeface="Wingdings" panose="05000000000000000000" pitchFamily="2" charset="2"/>
              <a:buChar char="§"/>
            </a:pPr>
            <a:r>
              <a:rPr lang="en-US" dirty="0">
                <a:solidFill>
                  <a:schemeClr val="bg1"/>
                </a:solidFill>
              </a:rPr>
              <a:t>Expo</a:t>
            </a:r>
          </a:p>
          <a:p>
            <a:pPr marL="285750" indent="-285750" algn="just">
              <a:lnSpc>
                <a:spcPct val="150000"/>
              </a:lnSpc>
              <a:buFont typeface="Wingdings" panose="05000000000000000000" pitchFamily="2" charset="2"/>
              <a:buChar char="§"/>
            </a:pPr>
            <a:r>
              <a:rPr lang="en-US" dirty="0">
                <a:solidFill>
                  <a:schemeClr val="bg1"/>
                </a:solidFill>
              </a:rPr>
              <a:t>Firebase</a:t>
            </a:r>
          </a:p>
          <a:p>
            <a:pPr marL="285750" indent="-285750" algn="just">
              <a:lnSpc>
                <a:spcPct val="150000"/>
              </a:lnSpc>
              <a:buFont typeface="Wingdings" panose="05000000000000000000" pitchFamily="2" charset="2"/>
              <a:buChar char="§"/>
            </a:pPr>
            <a:r>
              <a:rPr lang="en-US" dirty="0">
                <a:solidFill>
                  <a:schemeClr val="bg1"/>
                </a:solidFill>
              </a:rPr>
              <a:t>Android Studio</a:t>
            </a:r>
          </a:p>
          <a:p>
            <a:pPr marL="285750" indent="-285750" algn="just">
              <a:lnSpc>
                <a:spcPct val="150000"/>
              </a:lnSpc>
              <a:buFont typeface="Wingdings" panose="05000000000000000000" pitchFamily="2" charset="2"/>
              <a:buChar char="§"/>
            </a:pPr>
            <a:r>
              <a:rPr lang="en-US" dirty="0">
                <a:solidFill>
                  <a:schemeClr val="bg1"/>
                </a:solidFill>
              </a:rPr>
              <a:t>Text Editor</a:t>
            </a:r>
          </a:p>
          <a:p>
            <a:pPr algn="just">
              <a:lnSpc>
                <a:spcPct val="150000"/>
              </a:lnSpc>
            </a:pPr>
            <a:endParaRPr lang="en-US" dirty="0">
              <a:solidFill>
                <a:schemeClr val="bg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11" name="Picture 6" descr="Cover image for ReactJS — Basics for Beginners."/>
          <p:cNvPicPr>
            <a:picLocks noChangeAspect="1" noChangeArrowheads="1"/>
          </p:cNvPicPr>
          <p:nvPr/>
        </p:nvPicPr>
        <p:blipFill rotWithShape="1">
          <a:blip r:embed="rId4">
            <a:extLst>
              <a:ext uri="{28A0092B-C50C-407E-A947-70E740481C1C}">
                <a14:useLocalDpi xmlns:a14="http://schemas.microsoft.com/office/drawing/2010/main" val="0"/>
              </a:ext>
            </a:extLst>
          </a:blip>
          <a:srcRect l="31832" r="30779" b="22458"/>
          <a:stretch/>
        </p:blipFill>
        <p:spPr bwMode="auto">
          <a:xfrm>
            <a:off x="6291996" y="2199550"/>
            <a:ext cx="1950154" cy="16986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acOS App Icons, android-studio, png | PNGEgg"/>
          <p:cNvPicPr>
            <a:picLocks noChangeAspect="1" noChangeArrowheads="1"/>
          </p:cNvPicPr>
          <p:nvPr/>
        </p:nvPicPr>
        <p:blipFill rotWithShape="1">
          <a:blip r:embed="rId5">
            <a:extLst>
              <a:ext uri="{28A0092B-C50C-407E-A947-70E740481C1C}">
                <a14:useLocalDpi xmlns:a14="http://schemas.microsoft.com/office/drawing/2010/main" val="0"/>
              </a:ext>
            </a:extLst>
          </a:blip>
          <a:srcRect l="15343" t="12128" r="15501" b="10368"/>
          <a:stretch/>
        </p:blipFill>
        <p:spPr bwMode="auto">
          <a:xfrm>
            <a:off x="8950245" y="2116988"/>
            <a:ext cx="1589418" cy="17812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firebase-ops (Firebase Operations) · GitHu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974" y="4583905"/>
            <a:ext cx="1780198" cy="1780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VS Code: An In-Depth Review for WordPress Developers | Elegant Themes Blog"/>
          <p:cNvPicPr>
            <a:picLocks noChangeAspect="1" noChangeArrowheads="1"/>
          </p:cNvPicPr>
          <p:nvPr/>
        </p:nvPicPr>
        <p:blipFill rotWithShape="1">
          <a:blip r:embed="rId7">
            <a:extLst>
              <a:ext uri="{28A0092B-C50C-407E-A947-70E740481C1C}">
                <a14:useLocalDpi xmlns:a14="http://schemas.microsoft.com/office/drawing/2010/main" val="0"/>
              </a:ext>
            </a:extLst>
          </a:blip>
          <a:srcRect l="31632" t="20050" r="42754" b="29807"/>
          <a:stretch/>
        </p:blipFill>
        <p:spPr bwMode="auto">
          <a:xfrm>
            <a:off x="8734301" y="4583905"/>
            <a:ext cx="2101516" cy="188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2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26216"/>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2" y="701308"/>
            <a:ext cx="6752482"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User requirements to use GOSSIP</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513876"/>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BD4C7D4-5227-4F2E-8394-9F17F787D329}"/>
              </a:ext>
            </a:extLst>
          </p:cNvPr>
          <p:cNvSpPr txBox="1"/>
          <p:nvPr/>
        </p:nvSpPr>
        <p:spPr>
          <a:xfrm>
            <a:off x="594802" y="2028828"/>
            <a:ext cx="5663954" cy="2118529"/>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
            </a:pPr>
            <a:r>
              <a:rPr lang="en-US" dirty="0">
                <a:solidFill>
                  <a:schemeClr val="bg1"/>
                </a:solidFill>
              </a:rPr>
              <a:t>Android 4.1 or higher versions/ IOS (Preferred Pie Version – 12)</a:t>
            </a:r>
          </a:p>
          <a:p>
            <a:pPr marL="285750" indent="-285750" algn="just">
              <a:lnSpc>
                <a:spcPct val="150000"/>
              </a:lnSpc>
              <a:buFont typeface="Wingdings" panose="05000000000000000000" pitchFamily="2" charset="2"/>
              <a:buChar char="§"/>
            </a:pPr>
            <a:r>
              <a:rPr lang="en-US" dirty="0">
                <a:solidFill>
                  <a:schemeClr val="bg1"/>
                </a:solidFill>
              </a:rPr>
              <a:t>Internet connection with good bandwidth</a:t>
            </a:r>
          </a:p>
          <a:p>
            <a:pPr marL="285750" indent="-285750" algn="just">
              <a:lnSpc>
                <a:spcPct val="150000"/>
              </a:lnSpc>
              <a:buFont typeface="Wingdings" panose="05000000000000000000" pitchFamily="2" charset="2"/>
              <a:buChar char="§"/>
            </a:pPr>
            <a:r>
              <a:rPr lang="en-US" dirty="0">
                <a:solidFill>
                  <a:schemeClr val="bg1"/>
                </a:solidFill>
              </a:rPr>
              <a:t>To run Android Studio 4GB RAM and 10GB Free Space in OS Required</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pic>
        <p:nvPicPr>
          <p:cNvPr id="16" name="Picture 4" descr="miscellaneous | PNGlib – Free PNG Library"/>
          <p:cNvPicPr>
            <a:picLocks noChangeAspect="1" noChangeArrowheads="1"/>
          </p:cNvPicPr>
          <p:nvPr/>
        </p:nvPicPr>
        <p:blipFill rotWithShape="1">
          <a:blip r:embed="rId3">
            <a:extLst>
              <a:ext uri="{28A0092B-C50C-407E-A947-70E740481C1C}">
                <a14:useLocalDpi xmlns:a14="http://schemas.microsoft.com/office/drawing/2010/main" val="0"/>
              </a:ext>
            </a:extLst>
          </a:blip>
          <a:srcRect l="16919" r="16919"/>
          <a:stretch/>
        </p:blipFill>
        <p:spPr bwMode="auto">
          <a:xfrm>
            <a:off x="6601228" y="2287992"/>
            <a:ext cx="1829946"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Which Key Command Types The Apple Logo? - The Mac Observer"/>
          <p:cNvPicPr>
            <a:picLocks noChangeAspect="1" noChangeArrowheads="1"/>
          </p:cNvPicPr>
          <p:nvPr/>
        </p:nvPicPr>
        <p:blipFill rotWithShape="1">
          <a:blip r:embed="rId4">
            <a:extLst>
              <a:ext uri="{28A0092B-C50C-407E-A947-70E740481C1C}">
                <a14:useLocalDpi xmlns:a14="http://schemas.microsoft.com/office/drawing/2010/main" val="0"/>
              </a:ext>
            </a:extLst>
          </a:blip>
          <a:srcRect l="32682" t="11194" r="32682" b="11194"/>
          <a:stretch/>
        </p:blipFill>
        <p:spPr bwMode="auto">
          <a:xfrm>
            <a:off x="9464753" y="2130567"/>
            <a:ext cx="1480733" cy="17419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Let&amp;#39;s face it, the Android brand refresh was long overdue - Android  Authorit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107840" y="3946635"/>
            <a:ext cx="3508528" cy="20445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6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26216"/>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5DA4ED1-27E4-4D94-AE31-30F2BAE7ABA5}"/>
              </a:ext>
            </a:extLst>
          </p:cNvPr>
          <p:cNvSpPr txBox="1"/>
          <p:nvPr/>
        </p:nvSpPr>
        <p:spPr>
          <a:xfrm>
            <a:off x="594802" y="701308"/>
            <a:ext cx="6752482" cy="553998"/>
          </a:xfrm>
          <a:prstGeom prst="rect">
            <a:avLst/>
          </a:prstGeom>
          <a:noFill/>
        </p:spPr>
        <p:txBody>
          <a:bodyPr wrap="square" rtlCol="0">
            <a:spAutoFit/>
          </a:bodyPr>
          <a:lstStyle/>
          <a:p>
            <a:r>
              <a:rPr lang="en-US" sz="3000" dirty="0">
                <a:solidFill>
                  <a:srgbClr val="92D050"/>
                </a:solidFill>
                <a:latin typeface="Consolas" panose="020B0609020204030204" pitchFamily="49" charset="0"/>
              </a:rPr>
              <a:t>Features of GOSSIP</a:t>
            </a:r>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688017" y="1513876"/>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11" name="TextBox 10">
            <a:extLst>
              <a:ext uri="{FF2B5EF4-FFF2-40B4-BE49-F238E27FC236}">
                <a16:creationId xmlns:a16="http://schemas.microsoft.com/office/drawing/2014/main" id="{FF92740F-E95F-40E4-BC9F-5EE044BD4B28}"/>
              </a:ext>
            </a:extLst>
          </p:cNvPr>
          <p:cNvSpPr txBox="1"/>
          <p:nvPr/>
        </p:nvSpPr>
        <p:spPr>
          <a:xfrm>
            <a:off x="688017" y="2066629"/>
            <a:ext cx="2947387" cy="4142673"/>
          </a:xfrm>
          <a:prstGeom prst="rect">
            <a:avLst/>
          </a:prstGeom>
          <a:noFill/>
        </p:spPr>
        <p:txBody>
          <a:bodyPr wrap="square" rtlCol="0">
            <a:spAutoFit/>
          </a:bodyPr>
          <a:lstStyle/>
          <a:p>
            <a:pPr marL="342900" lvl="0" indent="-342900">
              <a:lnSpc>
                <a:spcPct val="115000"/>
              </a:lnSpc>
              <a:buFont typeface="+mj-lt"/>
              <a:buAutoNum type="arabicPeriod"/>
            </a:pPr>
            <a:r>
              <a:rPr lang="en-US" sz="1600" dirty="0">
                <a:solidFill>
                  <a:schemeClr val="bg1"/>
                </a:solidFill>
                <a:effectLst/>
                <a:ea typeface="Calibri" panose="020F0502020204030204" pitchFamily="34" charset="0"/>
                <a:cs typeface="Gautami" panose="020B0502040204020203" pitchFamily="34" charset="0"/>
              </a:rPr>
              <a:t>Authentication</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Users</a:t>
            </a:r>
            <a:endParaRPr lang="en-US" sz="1600" dirty="0">
              <a:solidFill>
                <a:schemeClr val="bg1"/>
              </a:solidFill>
              <a:effectLst/>
              <a:ea typeface="Calibri" panose="020F0502020204030204" pitchFamily="34" charset="0"/>
              <a:cs typeface="Gautami" panose="020B0502040204020203" pitchFamily="34" charset="0"/>
            </a:endParaRPr>
          </a:p>
          <a:p>
            <a:pPr lvl="1">
              <a:lnSpc>
                <a:spcPct val="115000"/>
              </a:lnSpc>
            </a:pPr>
            <a:endParaRPr lang="en-IN" sz="1600" dirty="0">
              <a:solidFill>
                <a:schemeClr val="bg1"/>
              </a:solidFill>
              <a:effectLst/>
              <a:ea typeface="Calibri" panose="020F0502020204030204" pitchFamily="34" charset="0"/>
              <a:cs typeface="Gautami" panose="020B0502040204020203" pitchFamily="34" charset="0"/>
            </a:endParaRPr>
          </a:p>
          <a:p>
            <a:pPr marL="342900" lvl="0" indent="-342900">
              <a:lnSpc>
                <a:spcPct val="115000"/>
              </a:lnSpc>
              <a:buFont typeface="+mj-lt"/>
              <a:buAutoNum type="arabicPeriod"/>
            </a:pPr>
            <a:r>
              <a:rPr lang="en-US" sz="1600" dirty="0">
                <a:solidFill>
                  <a:schemeClr val="bg1"/>
                </a:solidFill>
                <a:ea typeface="Calibri" panose="020F0502020204030204" pitchFamily="34" charset="0"/>
                <a:cs typeface="Gautami" panose="020B0502040204020203" pitchFamily="34" charset="0"/>
              </a:rPr>
              <a:t>Users </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Profile</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ffectLst/>
                <a:ea typeface="Calibri" panose="020F0502020204030204" pitchFamily="34" charset="0"/>
                <a:cs typeface="Gautami" panose="020B0502040204020203" pitchFamily="34" charset="0"/>
              </a:rPr>
              <a:t>Chat</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 Home </a:t>
            </a:r>
            <a:endParaRPr lang="en-US" sz="1600" dirty="0">
              <a:solidFill>
                <a:schemeClr val="bg1"/>
              </a:solidFill>
              <a:effectLst/>
              <a:ea typeface="Calibri" panose="020F0502020204030204" pitchFamily="34" charset="0"/>
              <a:cs typeface="Gautami" panose="020B0502040204020203" pitchFamily="34" charset="0"/>
            </a:endParaRPr>
          </a:p>
          <a:p>
            <a:pPr marL="342900" lvl="0" indent="-342900">
              <a:lnSpc>
                <a:spcPct val="115000"/>
              </a:lnSpc>
              <a:buFont typeface="+mj-lt"/>
              <a:buAutoNum type="arabicPeriod"/>
            </a:pPr>
            <a:endParaRPr lang="en-IN" sz="1600" dirty="0">
              <a:solidFill>
                <a:schemeClr val="bg1"/>
              </a:solidFill>
              <a:effectLst/>
              <a:ea typeface="Calibri" panose="020F0502020204030204" pitchFamily="34" charset="0"/>
              <a:cs typeface="Gautami" panose="020B0502040204020203" pitchFamily="34" charset="0"/>
            </a:endParaRPr>
          </a:p>
          <a:p>
            <a:pPr marL="342900" lvl="0" indent="-342900">
              <a:lnSpc>
                <a:spcPct val="115000"/>
              </a:lnSpc>
              <a:buFont typeface="+mj-lt"/>
              <a:buAutoNum type="arabicPeriod"/>
            </a:pPr>
            <a:r>
              <a:rPr lang="en-US" sz="1600" dirty="0">
                <a:solidFill>
                  <a:schemeClr val="bg1"/>
                </a:solidFill>
                <a:effectLst/>
                <a:ea typeface="Calibri" panose="020F0502020204030204" pitchFamily="34" charset="0"/>
                <a:cs typeface="Gautami" panose="020B0502040204020203" pitchFamily="34" charset="0"/>
              </a:rPr>
              <a:t>Profile</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User Details</a:t>
            </a: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Create Post</a:t>
            </a:r>
          </a:p>
          <a:p>
            <a:pPr marL="742950" lvl="1" indent="-285750">
              <a:lnSpc>
                <a:spcPct val="115000"/>
              </a:lnSpc>
              <a:buFont typeface="+mj-lt"/>
              <a:buAutoNum type="alphaLcPeriod"/>
            </a:pPr>
            <a:r>
              <a:rPr lang="en-US" sz="1600" dirty="0">
                <a:solidFill>
                  <a:schemeClr val="bg1"/>
                </a:solidFill>
                <a:effectLst/>
                <a:ea typeface="Calibri" panose="020F0502020204030204" pitchFamily="34" charset="0"/>
                <a:cs typeface="Gautami" panose="020B0502040204020203" pitchFamily="34" charset="0"/>
              </a:rPr>
              <a:t>Delete Post</a:t>
            </a:r>
          </a:p>
          <a:p>
            <a:pPr marL="742950" lvl="1" indent="-285750">
              <a:lnSpc>
                <a:spcPct val="115000"/>
              </a:lnSpc>
            </a:pPr>
            <a:endParaRPr lang="en-IN" sz="1600" dirty="0">
              <a:solidFill>
                <a:schemeClr val="bg1"/>
              </a:solidFill>
              <a:effectLst/>
              <a:ea typeface="Calibri" panose="020F0502020204030204" pitchFamily="34" charset="0"/>
              <a:cs typeface="Gautami" panose="020B0502040204020203" pitchFamily="34" charset="0"/>
            </a:endParaRPr>
          </a:p>
          <a:p>
            <a:pPr>
              <a:lnSpc>
                <a:spcPct val="150000"/>
              </a:lnSpc>
            </a:pPr>
            <a:endParaRPr lang="en-IN" sz="1600" dirty="0">
              <a:solidFill>
                <a:schemeClr val="bg1"/>
              </a:solidFill>
            </a:endParaRPr>
          </a:p>
        </p:txBody>
      </p:sp>
      <p:sp>
        <p:nvSpPr>
          <p:cNvPr id="14" name="TextBox 13">
            <a:extLst>
              <a:ext uri="{FF2B5EF4-FFF2-40B4-BE49-F238E27FC236}">
                <a16:creationId xmlns:a16="http://schemas.microsoft.com/office/drawing/2014/main" id="{D63F0C10-2BBC-4741-82C8-71D883F419F6}"/>
              </a:ext>
            </a:extLst>
          </p:cNvPr>
          <p:cNvSpPr txBox="1"/>
          <p:nvPr/>
        </p:nvSpPr>
        <p:spPr>
          <a:xfrm>
            <a:off x="4316024" y="2066629"/>
            <a:ext cx="3994951" cy="4585871"/>
          </a:xfrm>
          <a:prstGeom prst="rect">
            <a:avLst/>
          </a:prstGeom>
          <a:noFill/>
        </p:spPr>
        <p:txBody>
          <a:bodyPr wrap="square" rtlCol="0">
            <a:spAutoFit/>
          </a:bodyPr>
          <a:lstStyle/>
          <a:p>
            <a:pPr lvl="0">
              <a:lnSpc>
                <a:spcPct val="115000"/>
              </a:lnSpc>
            </a:pPr>
            <a:r>
              <a:rPr lang="en-US" sz="1600" dirty="0">
                <a:solidFill>
                  <a:schemeClr val="bg1"/>
                </a:solidFill>
                <a:ea typeface="Calibri" panose="020F0502020204030204" pitchFamily="34" charset="0"/>
                <a:cs typeface="Gautami" panose="020B0502040204020203" pitchFamily="34" charset="0"/>
              </a:rPr>
              <a:t>4</a:t>
            </a:r>
            <a:r>
              <a:rPr lang="en-US" sz="1600" dirty="0">
                <a:solidFill>
                  <a:schemeClr val="bg1"/>
                </a:solidFill>
                <a:effectLst/>
                <a:ea typeface="Calibri" panose="020F0502020204030204" pitchFamily="34" charset="0"/>
                <a:cs typeface="Gautami" panose="020B0502040204020203" pitchFamily="34" charset="0"/>
              </a:rPr>
              <a:t>.       Chat</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ffectLst/>
                <a:ea typeface="Calibri" panose="020F0502020204030204" pitchFamily="34" charset="0"/>
                <a:cs typeface="Gautami" panose="020B0502040204020203" pitchFamily="34" charset="0"/>
              </a:rPr>
              <a:t>Users List</a:t>
            </a:r>
            <a:endParaRPr lang="en-IN"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Messaging</a:t>
            </a:r>
            <a:endParaRPr lang="en-US"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Previous Chats</a:t>
            </a:r>
          </a:p>
          <a:p>
            <a:pPr marL="742950" lvl="1" indent="-285750">
              <a:lnSpc>
                <a:spcPct val="115000"/>
              </a:lnSpc>
            </a:pPr>
            <a:endParaRPr lang="en-US" sz="1600" dirty="0">
              <a:solidFill>
                <a:schemeClr val="bg1"/>
              </a:solidFill>
              <a:effectLst/>
              <a:ea typeface="Calibri" panose="020F0502020204030204" pitchFamily="34" charset="0"/>
              <a:cs typeface="Gautami" panose="020B0502040204020203" pitchFamily="34" charset="0"/>
            </a:endParaRPr>
          </a:p>
          <a:p>
            <a:pPr marL="742950" lvl="1" indent="-285750">
              <a:lnSpc>
                <a:spcPct val="115000"/>
              </a:lnSpc>
              <a:buFont typeface="+mj-lt"/>
              <a:buAutoNum type="alphaLcPeriod"/>
            </a:pPr>
            <a:endParaRPr lang="en-IN" sz="1600" dirty="0">
              <a:solidFill>
                <a:schemeClr val="bg1"/>
              </a:solidFill>
              <a:effectLst/>
              <a:ea typeface="Calibri" panose="020F0502020204030204" pitchFamily="34" charset="0"/>
              <a:cs typeface="Gautami" panose="020B0502040204020203" pitchFamily="34" charset="0"/>
            </a:endParaRPr>
          </a:p>
          <a:p>
            <a:pPr marL="342900" lvl="0" indent="-342900">
              <a:lnSpc>
                <a:spcPct val="115000"/>
              </a:lnSpc>
              <a:buAutoNum type="arabicPeriod" startAt="5"/>
            </a:pPr>
            <a:r>
              <a:rPr lang="en-US" sz="1600" dirty="0">
                <a:solidFill>
                  <a:schemeClr val="bg1"/>
                </a:solidFill>
                <a:ea typeface="Calibri" panose="020F0502020204030204" pitchFamily="34" charset="0"/>
                <a:cs typeface="Gautami" panose="020B0502040204020203" pitchFamily="34" charset="0"/>
              </a:rPr>
              <a:t>  Home</a:t>
            </a:r>
          </a:p>
          <a:p>
            <a:pPr marL="800100" lvl="1" indent="-34290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Friends Profile</a:t>
            </a:r>
          </a:p>
          <a:p>
            <a:pPr marL="800100" lvl="1" indent="-342900">
              <a:lnSpc>
                <a:spcPct val="115000"/>
              </a:lnSpc>
              <a:buFont typeface="+mj-lt"/>
              <a:buAutoNum type="alphaLcPeriod"/>
            </a:pPr>
            <a:r>
              <a:rPr lang="en-US" sz="1600" dirty="0">
                <a:solidFill>
                  <a:schemeClr val="bg1"/>
                </a:solidFill>
                <a:ea typeface="Calibri" panose="020F0502020204030204" pitchFamily="34" charset="0"/>
                <a:cs typeface="Gautami" panose="020B0502040204020203" pitchFamily="34" charset="0"/>
              </a:rPr>
              <a:t>Home feed</a:t>
            </a:r>
          </a:p>
          <a:p>
            <a:pPr marL="800100" lvl="1" indent="-342900">
              <a:lnSpc>
                <a:spcPct val="115000"/>
              </a:lnSpc>
            </a:pPr>
            <a:endParaRPr lang="en-US" sz="1600" dirty="0">
              <a:solidFill>
                <a:schemeClr val="bg1"/>
              </a:solidFill>
              <a:ea typeface="Calibri" panose="020F0502020204030204" pitchFamily="34" charset="0"/>
              <a:cs typeface="Gautami" panose="020B0502040204020203" pitchFamily="34" charset="0"/>
            </a:endParaRPr>
          </a:p>
          <a:p>
            <a:pPr marL="800100" lvl="1" indent="-342900">
              <a:lnSpc>
                <a:spcPct val="115000"/>
              </a:lnSpc>
            </a:pPr>
            <a:r>
              <a:rPr lang="en-US" sz="1600" dirty="0">
                <a:solidFill>
                  <a:schemeClr val="bg1"/>
                </a:solidFill>
                <a:ea typeface="Calibri" panose="020F0502020204030204" pitchFamily="34" charset="0"/>
                <a:cs typeface="Gautami" panose="020B0502040204020203" pitchFamily="34" charset="0"/>
              </a:rPr>
              <a:t>                      </a:t>
            </a:r>
          </a:p>
          <a:p>
            <a:pPr marL="1200150" lvl="2" indent="-285750">
              <a:lnSpc>
                <a:spcPct val="115000"/>
              </a:lnSpc>
            </a:pPr>
            <a:endParaRPr lang="en-US" sz="1600" dirty="0">
              <a:solidFill>
                <a:schemeClr val="bg1"/>
              </a:solidFill>
              <a:effectLst/>
              <a:ea typeface="Calibri" panose="020F0502020204030204" pitchFamily="34" charset="0"/>
              <a:cs typeface="Gautami" panose="020B0502040204020203" pitchFamily="34" charset="0"/>
            </a:endParaRPr>
          </a:p>
          <a:p>
            <a:pPr marL="1200150" lvl="2" indent="-285750">
              <a:lnSpc>
                <a:spcPct val="115000"/>
              </a:lnSpc>
              <a:buFont typeface="+mj-lt"/>
              <a:buAutoNum type="alphaLcPeriod"/>
            </a:pPr>
            <a:endParaRPr lang="en-US" sz="1600" dirty="0">
              <a:solidFill>
                <a:schemeClr val="bg1"/>
              </a:solidFill>
              <a:ea typeface="Calibri" panose="020F0502020204030204" pitchFamily="34" charset="0"/>
              <a:cs typeface="Gautami" panose="020B0502040204020203" pitchFamily="34" charset="0"/>
            </a:endParaRPr>
          </a:p>
          <a:p>
            <a:pPr marL="1200150" lvl="2" indent="-285750">
              <a:lnSpc>
                <a:spcPct val="115000"/>
              </a:lnSpc>
            </a:pPr>
            <a:endParaRPr lang="en-IN" sz="1600" dirty="0">
              <a:solidFill>
                <a:schemeClr val="bg1"/>
              </a:solidFill>
              <a:effectLst/>
              <a:ea typeface="Calibri" panose="020F0502020204030204" pitchFamily="34" charset="0"/>
              <a:cs typeface="Gautami" panose="020B0502040204020203" pitchFamily="34" charset="0"/>
            </a:endParaRPr>
          </a:p>
          <a:p>
            <a:pPr lvl="0">
              <a:lnSpc>
                <a:spcPct val="115000"/>
              </a:lnSpc>
            </a:pPr>
            <a:endParaRPr lang="en-IN" sz="1600" dirty="0">
              <a:solidFill>
                <a:schemeClr val="bg1"/>
              </a:solidFill>
              <a:effectLst/>
              <a:ea typeface="Calibri" panose="020F0502020204030204" pitchFamily="34" charset="0"/>
              <a:cs typeface="Gautami" panose="020B0502040204020203" pitchFamily="34" charset="0"/>
            </a:endParaRPr>
          </a:p>
          <a:p>
            <a:endParaRPr lang="en-IN" sz="1600" dirty="0">
              <a:solidFill>
                <a:schemeClr val="bg1"/>
              </a:solidFill>
            </a:endParaRPr>
          </a:p>
        </p:txBody>
      </p:sp>
    </p:spTree>
    <p:extLst>
      <p:ext uri="{BB962C8B-B14F-4D97-AF65-F5344CB8AC3E}">
        <p14:creationId xmlns:p14="http://schemas.microsoft.com/office/powerpoint/2010/main" val="224033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2B46D-B4E5-4BC6-B3C0-9B0E1CCDD552}"/>
              </a:ext>
            </a:extLst>
          </p:cNvPr>
          <p:cNvSpPr/>
          <p:nvPr/>
        </p:nvSpPr>
        <p:spPr>
          <a:xfrm>
            <a:off x="7397" y="1"/>
            <a:ext cx="12191999"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IN"/>
          </a:p>
        </p:txBody>
      </p:sp>
      <p:sp>
        <p:nvSpPr>
          <p:cNvPr id="5" name="Rectangle 4">
            <a:extLst>
              <a:ext uri="{FF2B5EF4-FFF2-40B4-BE49-F238E27FC236}">
                <a16:creationId xmlns:a16="http://schemas.microsoft.com/office/drawing/2014/main" id="{82C254AE-0D81-4919-9874-4DAD8EEE289F}"/>
              </a:ext>
            </a:extLst>
          </p:cNvPr>
          <p:cNvSpPr/>
          <p:nvPr/>
        </p:nvSpPr>
        <p:spPr>
          <a:xfrm>
            <a:off x="0" y="1"/>
            <a:ext cx="12191998" cy="6857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6EAF685-D56C-4D1B-A0D3-69A6F3163EA0}"/>
              </a:ext>
            </a:extLst>
          </p:cNvPr>
          <p:cNvCxnSpPr>
            <a:cxnSpLocks/>
          </p:cNvCxnSpPr>
          <p:nvPr/>
        </p:nvCxnSpPr>
        <p:spPr>
          <a:xfrm>
            <a:off x="594802" y="1365834"/>
            <a:ext cx="9987379" cy="0"/>
          </a:xfrm>
          <a:prstGeom prst="line">
            <a:avLst/>
          </a:prstGeom>
          <a:ln w="28575">
            <a:solidFill>
              <a:srgbClr val="92D050"/>
            </a:solidFill>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340" t="24559" r="22527" b="38456"/>
          <a:stretch/>
        </p:blipFill>
        <p:spPr>
          <a:xfrm>
            <a:off x="10138611" y="26216"/>
            <a:ext cx="2060785" cy="1291935"/>
          </a:xfrm>
          <a:prstGeom prst="rect">
            <a:avLst/>
          </a:prstGeom>
        </p:spPr>
      </p:pic>
      <p:sp>
        <p:nvSpPr>
          <p:cNvPr id="8" name="TextBox 7">
            <a:extLst>
              <a:ext uri="{FF2B5EF4-FFF2-40B4-BE49-F238E27FC236}">
                <a16:creationId xmlns:a16="http://schemas.microsoft.com/office/drawing/2014/main" id="{2BD4C7D4-5227-4F2E-8394-9F17F787D329}"/>
              </a:ext>
            </a:extLst>
          </p:cNvPr>
          <p:cNvSpPr txBox="1"/>
          <p:nvPr/>
        </p:nvSpPr>
        <p:spPr>
          <a:xfrm>
            <a:off x="799754" y="1871173"/>
            <a:ext cx="10788866" cy="3647152"/>
          </a:xfrm>
          <a:prstGeom prst="rect">
            <a:avLst/>
          </a:prstGeom>
          <a:noFill/>
        </p:spPr>
        <p:txBody>
          <a:bodyPr wrap="square" lIns="91440" tIns="45720" rIns="91440" bIns="45720" rtlCol="0" anchor="t">
            <a:spAutoFit/>
          </a:bodyPr>
          <a:lstStyle/>
          <a:p>
            <a:pPr marL="36889" indent="0" algn="just">
              <a:buNone/>
            </a:pPr>
            <a:r>
              <a:rPr lang="en-US" sz="2100" dirty="0">
                <a:solidFill>
                  <a:schemeClr val="bg1"/>
                </a:solidFill>
              </a:rPr>
              <a:t>Waterfall process model is used in our project GOSSIP. This model is generally applied to the projects where the requirements are very clear and the customer keeps on patience. Different phases of model are as follows.</a:t>
            </a:r>
          </a:p>
          <a:p>
            <a:pPr marL="36889" indent="0" algn="just">
              <a:buNone/>
            </a:pPr>
            <a:endParaRPr lang="en-US" sz="2100" dirty="0">
              <a:solidFill>
                <a:schemeClr val="bg1"/>
              </a:solidFill>
            </a:endParaRPr>
          </a:p>
          <a:p>
            <a:pPr algn="just">
              <a:buFont typeface="Wingdings" pitchFamily="2" charset="2"/>
              <a:buChar char="q"/>
            </a:pPr>
            <a:r>
              <a:rPr lang="en-US" sz="2100" dirty="0">
                <a:solidFill>
                  <a:schemeClr val="bg1"/>
                </a:solidFill>
              </a:rPr>
              <a:t>Feasibility Study</a:t>
            </a:r>
          </a:p>
          <a:p>
            <a:pPr algn="just">
              <a:buFont typeface="Wingdings" pitchFamily="2" charset="2"/>
              <a:buChar char="q"/>
            </a:pPr>
            <a:r>
              <a:rPr lang="en-US" sz="2100" dirty="0">
                <a:solidFill>
                  <a:schemeClr val="bg1"/>
                </a:solidFill>
              </a:rPr>
              <a:t>Requirement Gathering and Analysis</a:t>
            </a:r>
          </a:p>
          <a:p>
            <a:pPr algn="just">
              <a:buFont typeface="Wingdings" pitchFamily="2" charset="2"/>
              <a:buChar char="q"/>
            </a:pPr>
            <a:r>
              <a:rPr lang="en-US" sz="2100" dirty="0">
                <a:solidFill>
                  <a:schemeClr val="bg1"/>
                </a:solidFill>
              </a:rPr>
              <a:t>System Design</a:t>
            </a:r>
          </a:p>
          <a:p>
            <a:pPr algn="just">
              <a:buFont typeface="Wingdings" pitchFamily="2" charset="2"/>
              <a:buChar char="q"/>
            </a:pPr>
            <a:r>
              <a:rPr lang="en-US" sz="2100" dirty="0">
                <a:solidFill>
                  <a:schemeClr val="bg1"/>
                </a:solidFill>
              </a:rPr>
              <a:t>Implementation</a:t>
            </a:r>
          </a:p>
          <a:p>
            <a:pPr algn="just">
              <a:buFont typeface="Wingdings" pitchFamily="2" charset="2"/>
              <a:buChar char="q"/>
            </a:pPr>
            <a:r>
              <a:rPr lang="en-US" sz="2100" dirty="0">
                <a:solidFill>
                  <a:schemeClr val="bg1"/>
                </a:solidFill>
              </a:rPr>
              <a:t>Testing </a:t>
            </a:r>
          </a:p>
          <a:p>
            <a:pPr algn="just">
              <a:buFont typeface="Wingdings" pitchFamily="2" charset="2"/>
              <a:buChar char="q"/>
            </a:pPr>
            <a:r>
              <a:rPr lang="en-US" sz="2100" dirty="0">
                <a:solidFill>
                  <a:schemeClr val="bg1"/>
                </a:solidFill>
              </a:rPr>
              <a:t>Maintenance</a:t>
            </a:r>
          </a:p>
          <a:p>
            <a:pPr algn="just">
              <a:buFont typeface="Wingdings" pitchFamily="2" charset="2"/>
              <a:buChar char="q"/>
            </a:pPr>
            <a:r>
              <a:rPr lang="en-US" sz="2100" dirty="0">
                <a:solidFill>
                  <a:schemeClr val="bg1"/>
                </a:solidFill>
              </a:rPr>
              <a:t>Security</a:t>
            </a:r>
          </a:p>
        </p:txBody>
      </p:sp>
      <p:sp>
        <p:nvSpPr>
          <p:cNvPr id="7" name="TextBox 6">
            <a:extLst>
              <a:ext uri="{FF2B5EF4-FFF2-40B4-BE49-F238E27FC236}">
                <a16:creationId xmlns:a16="http://schemas.microsoft.com/office/drawing/2014/main" id="{AB1B47AD-3571-4B1E-BC5C-6BFB3E96C559}"/>
              </a:ext>
            </a:extLst>
          </p:cNvPr>
          <p:cNvSpPr txBox="1"/>
          <p:nvPr/>
        </p:nvSpPr>
        <p:spPr>
          <a:xfrm>
            <a:off x="703014" y="540830"/>
            <a:ext cx="5277908" cy="630942"/>
          </a:xfrm>
          <a:prstGeom prst="rect">
            <a:avLst/>
          </a:prstGeom>
          <a:noFill/>
        </p:spPr>
        <p:txBody>
          <a:bodyPr wrap="square" rtlCol="0">
            <a:spAutoFit/>
          </a:bodyPr>
          <a:lstStyle/>
          <a:p>
            <a:r>
              <a:rPr lang="en-IN" sz="3500" dirty="0">
                <a:solidFill>
                  <a:srgbClr val="92D050"/>
                </a:solidFill>
                <a:latin typeface="Consolas" panose="020B0609020204030204" pitchFamily="49" charset="0"/>
              </a:rPr>
              <a:t>WATERFALL MODEL</a:t>
            </a:r>
          </a:p>
        </p:txBody>
      </p:sp>
    </p:spTree>
    <p:extLst>
      <p:ext uri="{BB962C8B-B14F-4D97-AF65-F5344CB8AC3E}">
        <p14:creationId xmlns:p14="http://schemas.microsoft.com/office/powerpoint/2010/main" val="203578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8BA613792F5544B98431065E844DA2" ma:contentTypeVersion="8" ma:contentTypeDescription="Create a new document." ma:contentTypeScope="" ma:versionID="e6e1d46898afd3c63e990834cdce30da">
  <xsd:schema xmlns:xsd="http://www.w3.org/2001/XMLSchema" xmlns:xs="http://www.w3.org/2001/XMLSchema" xmlns:p="http://schemas.microsoft.com/office/2006/metadata/properties" xmlns:ns2="2a2ab91c-4ef5-4096-90ee-df0bccbad26d" targetNamespace="http://schemas.microsoft.com/office/2006/metadata/properties" ma:root="true" ma:fieldsID="2f4e137fd77ef0ce9e3d3db85f47ee17" ns2:_="">
    <xsd:import namespace="2a2ab91c-4ef5-4096-90ee-df0bccbad26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ab91c-4ef5-4096-90ee-df0bccbad2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purl.org/dc/terms/"/>
    <ds:schemaRef ds:uri="http://schemas.microsoft.com/office/infopath/2007/PartnerControls"/>
    <ds:schemaRef ds:uri="http://www.w3.org/XML/1998/namespace"/>
    <ds:schemaRef ds:uri="http://purl.org/dc/dcmitype/"/>
    <ds:schemaRef ds:uri="http://schemas.microsoft.com/office/2006/documentManagement/types"/>
    <ds:schemaRef ds:uri="2a2ab91c-4ef5-4096-90ee-df0bccbad26d"/>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106FADA-B534-4D38-8503-4028D23ADC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2ab91c-4ef5-4096-90ee-df0bccbad2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Woven fibers</Template>
  <TotalTime>1388</TotalTime>
  <Words>1451</Words>
  <Application>Microsoft Office PowerPoint</Application>
  <PresentationFormat>Widescreen</PresentationFormat>
  <Paragraphs>154</Paragraphs>
  <Slides>31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Avenir Next LT Pro</vt:lpstr>
      <vt:lpstr>Avenir Next LT Pro Light</vt:lpstr>
      <vt:lpstr>Calibri</vt:lpstr>
      <vt:lpstr>Candara</vt:lpstr>
      <vt:lpstr>Consolas</vt:lpstr>
      <vt:lpstr>Garamond</vt:lpstr>
      <vt:lpstr>Wingdings</vt:lpstr>
      <vt:lpstr>SavonVTI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Korada Srinivas Kalyan</dc:creator>
  <cp:lastModifiedBy>Korada Srinivas Kalyan</cp:lastModifiedBy>
  <cp:revision>181</cp:revision>
  <cp:lastPrinted>2021-11-04T07:04:47Z</cp:lastPrinted>
  <dcterms:created xsi:type="dcterms:W3CDTF">2021-10-03T07:16:17Z</dcterms:created>
  <dcterms:modified xsi:type="dcterms:W3CDTF">2021-11-25T08:49:27Z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0x010100B98BA613792F5544B98431065E844DA2</vt:lpwstr>
  </property>
</Properties>
</file>